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7" r:id="rId2"/>
    <p:sldId id="281" r:id="rId3"/>
    <p:sldId id="282" r:id="rId4"/>
    <p:sldId id="294" r:id="rId5"/>
    <p:sldId id="284" r:id="rId6"/>
    <p:sldId id="285" r:id="rId7"/>
    <p:sldId id="287" r:id="rId8"/>
    <p:sldId id="289" r:id="rId9"/>
    <p:sldId id="292" r:id="rId10"/>
    <p:sldId id="293" r:id="rId11"/>
    <p:sldId id="295" r:id="rId12"/>
    <p:sldId id="296" r:id="rId13"/>
    <p:sldId id="297" r:id="rId14"/>
    <p:sldId id="298" r:id="rId15"/>
    <p:sldId id="299" r:id="rId16"/>
    <p:sldId id="300" r:id="rId17"/>
    <p:sldId id="305" r:id="rId18"/>
    <p:sldId id="301" r:id="rId19"/>
    <p:sldId id="302" r:id="rId20"/>
    <p:sldId id="303" r:id="rId21"/>
    <p:sldId id="304" r:id="rId22"/>
    <p:sldId id="306" r:id="rId23"/>
    <p:sldId id="311" r:id="rId24"/>
    <p:sldId id="307" r:id="rId25"/>
    <p:sldId id="309" r:id="rId26"/>
    <p:sldId id="310" r:id="rId27"/>
    <p:sldId id="308" r:id="rId28"/>
    <p:sldId id="31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2032"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3E88B-5DD1-0A4D-A9B3-CE529510319E}" type="datetimeFigureOut">
              <a:rPr lang="es-ES" smtClean="0"/>
              <a:t>29/6/16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51217-FC25-F340-9C33-BBCF03836D4D}" type="slidenum">
              <a:rPr lang="es-ES" smtClean="0"/>
              <a:t>‹Nr.›</a:t>
            </a:fld>
            <a:endParaRPr lang="es-ES"/>
          </a:p>
        </p:txBody>
      </p:sp>
    </p:spTree>
    <p:extLst>
      <p:ext uri="{BB962C8B-B14F-4D97-AF65-F5344CB8AC3E}">
        <p14:creationId xmlns:p14="http://schemas.microsoft.com/office/powerpoint/2010/main" val="5383435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a:t>
            </a:fld>
            <a:endParaRPr lang="es-ES"/>
          </a:p>
        </p:txBody>
      </p:sp>
    </p:spTree>
    <p:extLst>
      <p:ext uri="{BB962C8B-B14F-4D97-AF65-F5344CB8AC3E}">
        <p14:creationId xmlns:p14="http://schemas.microsoft.com/office/powerpoint/2010/main" val="152947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Cambio, Combinación, Comparación, Igualación, Reparto Igualitario, Isomorfismo de medidas, problemas</a:t>
            </a:r>
            <a:r>
              <a:rPr lang="es-ES" baseline="0" dirty="0" smtClean="0"/>
              <a:t> de escala, Producto Cartesiano…</a:t>
            </a:r>
          </a:p>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El problema resaltado en verde, lo planteo como un nuevo tipo de problema de Reparto Igualitario, y que es el que voy a explicar en la siguiente comunicación. (CLIC)</a:t>
            </a:r>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10</a:t>
            </a:fld>
            <a:endParaRPr lang="es-ES"/>
          </a:p>
        </p:txBody>
      </p:sp>
    </p:spTree>
    <p:extLst>
      <p:ext uri="{BB962C8B-B14F-4D97-AF65-F5344CB8AC3E}">
        <p14:creationId xmlns:p14="http://schemas.microsoft.com/office/powerpoint/2010/main" val="152947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volvieron las dudas.</a:t>
            </a:r>
          </a:p>
          <a:p>
            <a:r>
              <a:rPr lang="es-ES" dirty="0" smtClean="0"/>
              <a:t>(CLIC) ¿Hago todos los problemas,</a:t>
            </a:r>
            <a:r>
              <a:rPr lang="es-ES" baseline="0" dirty="0" smtClean="0"/>
              <a:t> primero?</a:t>
            </a:r>
          </a:p>
          <a:p>
            <a:r>
              <a:rPr lang="es-ES" baseline="0" dirty="0" smtClean="0"/>
              <a:t>(CLIC) ¿Cuándo meto la resta?</a:t>
            </a:r>
          </a:p>
          <a:p>
            <a:r>
              <a:rPr lang="es-ES" baseline="0" dirty="0" smtClean="0"/>
              <a:t>(CLIC) ¿Multiplicar y dividir en 1º de Primaria?</a:t>
            </a:r>
          </a:p>
          <a:p>
            <a:r>
              <a:rPr lang="es-ES" baseline="0" dirty="0" smtClean="0"/>
              <a:t>(CLIC) Y un largo etcétera. (CLIC)</a:t>
            </a:r>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11</a:t>
            </a:fld>
            <a:endParaRPr lang="es-ES"/>
          </a:p>
        </p:txBody>
      </p:sp>
    </p:spTree>
    <p:extLst>
      <p:ext uri="{BB962C8B-B14F-4D97-AF65-F5344CB8AC3E}">
        <p14:creationId xmlns:p14="http://schemas.microsoft.com/office/powerpoint/2010/main" val="221191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Empecé a buscar por Internet si existía alguna secuenciación de problemas e incluso le mandé un correo electrónico a Jaime Martínez, al que le quiero dar las gracias públicamente. Y me contestó que con el método tradicional sí había varios estudios, incluida su tesis doctoral;</a:t>
            </a:r>
            <a:r>
              <a:rPr lang="es-ES" baseline="0" dirty="0" smtClean="0"/>
              <a:t> pero con ABN no había nada. Por lo que me puse manos a la obra. (CLIC)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12</a:t>
            </a:fld>
            <a:endParaRPr lang="es-ES"/>
          </a:p>
        </p:txBody>
      </p:sp>
    </p:spTree>
    <p:extLst>
      <p:ext uri="{BB962C8B-B14F-4D97-AF65-F5344CB8AC3E}">
        <p14:creationId xmlns:p14="http://schemas.microsoft.com/office/powerpoint/2010/main" val="221191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los libros sobre ABN se dice que los problemas Cambio</a:t>
            </a:r>
            <a:r>
              <a:rPr lang="es-ES" baseline="0" dirty="0" smtClean="0"/>
              <a:t> 1, Cambio 2 y Combinación 1 son por los que se debe comenzar. (CLIC) Dos de sumar y uno de restar. A continuación seguí la secuenciación de los problemas de sumar a los que les añadí sus problemas inversos. (CLIC) Agotados los problemas de sumar, añadí los de restar. (CLIC) Y para terminar con los problemas de Primero añadía los de multiplicar y dividir. (CLIC)</a:t>
            </a:r>
          </a:p>
          <a:p>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13</a:t>
            </a:fld>
            <a:endParaRPr lang="es-ES"/>
          </a:p>
        </p:txBody>
      </p:sp>
    </p:spTree>
    <p:extLst>
      <p:ext uri="{BB962C8B-B14F-4D97-AF65-F5344CB8AC3E}">
        <p14:creationId xmlns:p14="http://schemas.microsoft.com/office/powerpoint/2010/main" val="3672868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Después continué con los problemas para segundo, pero esta vez con los de restar y a su lado sus problemas</a:t>
            </a:r>
            <a:r>
              <a:rPr lang="es-ES" baseline="0" dirty="0" smtClean="0"/>
              <a:t> de sumar inversos</a:t>
            </a:r>
            <a:r>
              <a:rPr lang="es-ES" dirty="0" smtClean="0"/>
              <a:t>. Los nombres en rojo se debe a que por un lado el libro secuencia primero IG4 y después CM6, pero en otro apartado se puede leer que</a:t>
            </a:r>
            <a:r>
              <a:rPr lang="es-ES" baseline="0" dirty="0" smtClean="0"/>
              <a:t> el problema IG4 es el problema más difícil de todos los de sumar. Y por lo tanto cambié el orden.</a:t>
            </a:r>
          </a:p>
          <a:p>
            <a:r>
              <a:rPr lang="es-ES" baseline="0" dirty="0" smtClean="0"/>
              <a:t>(CLIC) Después añadí los de reparto igualitario, que se trabajan una vez agotados todos los problemas de Cambio.</a:t>
            </a:r>
          </a:p>
          <a:p>
            <a:r>
              <a:rPr lang="es-ES" baseline="0" dirty="0" smtClean="0"/>
              <a:t>(CLIC) Y por último los de multiplicar y dividir. (CLIC)</a:t>
            </a:r>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14</a:t>
            </a:fld>
            <a:endParaRPr lang="es-ES"/>
          </a:p>
        </p:txBody>
      </p:sp>
    </p:spTree>
    <p:extLst>
      <p:ext uri="{BB962C8B-B14F-4D97-AF65-F5344CB8AC3E}">
        <p14:creationId xmlns:p14="http://schemas.microsoft.com/office/powerpoint/2010/main" val="3672868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 los de tercero, la secuenciación</a:t>
            </a:r>
            <a:r>
              <a:rPr lang="es-ES" baseline="0" dirty="0" smtClean="0"/>
              <a:t> es más fácil, porque ya quedan pocos tipos de problemas y porque los de Producto Cartesiano son los más difíciles. (CLIC)</a:t>
            </a:r>
          </a:p>
          <a:p>
            <a:r>
              <a:rPr lang="es-ES" baseline="0" dirty="0" smtClean="0"/>
              <a:t>Y con los de Cuarto, lo mismo.</a:t>
            </a:r>
          </a:p>
          <a:p>
            <a:r>
              <a:rPr lang="es-ES" baseline="0" dirty="0" smtClean="0"/>
              <a:t>(CLIC)</a:t>
            </a:r>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15</a:t>
            </a:fld>
            <a:endParaRPr lang="es-ES"/>
          </a:p>
        </p:txBody>
      </p:sp>
    </p:spTree>
    <p:extLst>
      <p:ext uri="{BB962C8B-B14F-4D97-AF65-F5344CB8AC3E}">
        <p14:creationId xmlns:p14="http://schemas.microsoft.com/office/powerpoint/2010/main" val="3672868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a:t>
            </a:r>
            <a:r>
              <a:rPr lang="es-ES" baseline="0" dirty="0" smtClean="0"/>
              <a:t> secuenciación completa sería esta.</a:t>
            </a:r>
          </a:p>
          <a:p>
            <a:r>
              <a:rPr lang="es-ES" baseline="0" dirty="0" smtClean="0"/>
              <a:t>(PAUSA)</a:t>
            </a:r>
          </a:p>
          <a:p>
            <a:r>
              <a:rPr lang="es-ES" baseline="0" dirty="0" smtClean="0"/>
              <a:t>Aunque he mencionado los cursos de Primaria, esta secuenciación debe entenderse como un orden de dificultad creciente.</a:t>
            </a:r>
          </a:p>
          <a:p>
            <a:r>
              <a:rPr lang="es-ES" baseline="0" dirty="0" smtClean="0"/>
              <a:t>Se debería hacer una evaluación inicial al alumno y ver hasta qué nivel de dificultad sabe resolver problemas. Y empezar a partir de ese nivel, independientemente del curso en el que esté matriculado. (CLIC)</a:t>
            </a:r>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16</a:t>
            </a:fld>
            <a:endParaRPr lang="es-ES"/>
          </a:p>
        </p:txBody>
      </p:sp>
    </p:spTree>
    <p:extLst>
      <p:ext uri="{BB962C8B-B14F-4D97-AF65-F5344CB8AC3E}">
        <p14:creationId xmlns:p14="http://schemas.microsoft.com/office/powerpoint/2010/main" val="195138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Si comparamos esta secuenciación con el orden en el que aparecen los problemas en los libros de ANAYA de 1º y 2º (CLIC). La parte gris corresponde al libro de 1º y la blanca al de 2º; y la columna de la derecha refleja el curso en el que los libros de ABN dicen que se debe empezar a trabajar esos problemas.</a:t>
            </a:r>
          </a:p>
          <a:p>
            <a:r>
              <a:rPr lang="es-ES" baseline="0" dirty="0" smtClean="0"/>
              <a:t>Vemos claramente que hay problemas de 1º que se trabajan después de los de 2º. (CLIC) Y viceversa (CLIC).</a:t>
            </a:r>
          </a:p>
          <a:p>
            <a:r>
              <a:rPr lang="es-ES" baseline="0" dirty="0" smtClean="0"/>
              <a:t>Sobre este supuesto desorden, en cuanto a la secuenciación de los problemas, Mª del Carmen Canto López fue preguntada en Murcia hace unas semanas cuando fue a presentar los materiales de ANAYA y su respuesta fue que era otra secuenciación de mayor dificultad, pero también válida. ¿Qué iba a decir delante del Director Comercial de Anaya?. </a:t>
            </a:r>
          </a:p>
          <a:p>
            <a:r>
              <a:rPr lang="es-ES" baseline="0" dirty="0" smtClean="0"/>
              <a:t>Mi opinión personal es… (CLIC)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17</a:t>
            </a:fld>
            <a:endParaRPr lang="es-ES"/>
          </a:p>
        </p:txBody>
      </p:sp>
    </p:spTree>
    <p:extLst>
      <p:ext uri="{BB962C8B-B14F-4D97-AF65-F5344CB8AC3E}">
        <p14:creationId xmlns:p14="http://schemas.microsoft.com/office/powerpoint/2010/main" val="1951386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Si el Método ABN tiene por lema: “Por unas matemáticas sencillas, naturales y divertidas”… Pues eso, </a:t>
            </a:r>
            <a:r>
              <a:rPr lang="es-ES" baseline="0" dirty="0" smtClean="0"/>
              <a:t>hagámoslo sencillo, natural y divertido. (CLIC) “No corramos antes de andar”. (CLIC)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18</a:t>
            </a:fld>
            <a:endParaRPr lang="es-ES"/>
          </a:p>
        </p:txBody>
      </p:sp>
    </p:spTree>
    <p:extLst>
      <p:ext uri="{BB962C8B-B14F-4D97-AF65-F5344CB8AC3E}">
        <p14:creationId xmlns:p14="http://schemas.microsoft.com/office/powerpoint/2010/main" val="2443610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 cara al curso que viene, en mi nuevo colegio ya estamos trabajando con esta secuenciación que planteo. (CLIC)</a:t>
            </a:r>
          </a:p>
          <a:p>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19</a:t>
            </a:fld>
            <a:endParaRPr lang="es-ES"/>
          </a:p>
        </p:txBody>
      </p:sp>
    </p:spTree>
    <p:extLst>
      <p:ext uri="{BB962C8B-B14F-4D97-AF65-F5344CB8AC3E}">
        <p14:creationId xmlns:p14="http://schemas.microsoft.com/office/powerpoint/2010/main" val="25916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 primero:</a:t>
            </a:r>
            <a:r>
              <a:rPr lang="es-ES" baseline="0" dirty="0" smtClean="0"/>
              <a:t> Buenas tardes a todos.</a:t>
            </a:r>
          </a:p>
          <a:p>
            <a:r>
              <a:rPr lang="es-ES" baseline="0" dirty="0" smtClean="0"/>
              <a:t>Como podéis leer, mi nombre el Manuel Mariano Ruano Mínguez y, obviamente, no soy Ascensión.</a:t>
            </a:r>
          </a:p>
          <a:p>
            <a:r>
              <a:rPr lang="es-ES" baseline="0" dirty="0" smtClean="0"/>
              <a:t>Todo el mundo me conoce por </a:t>
            </a:r>
            <a:r>
              <a:rPr lang="es-ES" baseline="0" dirty="0" err="1" smtClean="0"/>
              <a:t>Manuelma</a:t>
            </a:r>
            <a:r>
              <a:rPr lang="es-ES" baseline="0" dirty="0" smtClean="0"/>
              <a:t>.</a:t>
            </a:r>
          </a:p>
          <a:p>
            <a:r>
              <a:rPr lang="es-ES" baseline="0" dirty="0" smtClean="0"/>
              <a:t>Vengo del CEIP “Las Esperanzas” de San Pedro del Pinatar, en la costa murciana, en el cual no se trabajan las Matemáticas ABN.</a:t>
            </a:r>
          </a:p>
          <a:p>
            <a:r>
              <a:rPr lang="es-ES" baseline="0" dirty="0" smtClean="0"/>
              <a:t>Después de varios cursos, seminarios, conferencias y lectura de libros sobre ABN y a mi renuncia de cargos directivos, decidí que en el curso 2015/2016 iba a dar Matemáticas ABN y para ello elegí la tutoría de 1º de Primaria. (CLIC) </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a:t>
            </a:fld>
            <a:endParaRPr lang="es-ES"/>
          </a:p>
        </p:txBody>
      </p:sp>
    </p:spTree>
    <p:extLst>
      <p:ext uri="{BB962C8B-B14F-4D97-AF65-F5344CB8AC3E}">
        <p14:creationId xmlns:p14="http://schemas.microsoft.com/office/powerpoint/2010/main" val="1529476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Hemos elaborado una ficha de seguimiento para evaluar al</a:t>
            </a:r>
            <a:r>
              <a:rPr lang="es-ES" baseline="0" dirty="0" smtClean="0"/>
              <a:t> alumnado, en la que aparecen los tipos de problemas en orden de trabajo, la operación que lo resuelve, la operación que indica el lenguaje, los recursos que ayudan a trabajarlo, en qué cursos se obtienen resultados satisfactorios, y las últimas 3 columnas son para indicar los problemas que ha trabajado y los que ha conseguido.</a:t>
            </a:r>
            <a:r>
              <a:rPr lang="es-ES" dirty="0" smtClean="0"/>
              <a:t> (CLIC)</a:t>
            </a:r>
          </a:p>
          <a:p>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20</a:t>
            </a:fld>
            <a:endParaRPr lang="es-ES"/>
          </a:p>
        </p:txBody>
      </p:sp>
    </p:spTree>
    <p:extLst>
      <p:ext uri="{BB962C8B-B14F-4D97-AF65-F5344CB8AC3E}">
        <p14:creationId xmlns:p14="http://schemas.microsoft.com/office/powerpoint/2010/main" val="2591629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maestro tiene una ficha con las series que va a plantear a sus</a:t>
            </a:r>
            <a:r>
              <a:rPr lang="es-ES" baseline="0" dirty="0" smtClean="0"/>
              <a:t> alumnos de forma oral y los alumnos tienen (CLIC) otra ficha en la que simplemente anotarán el resultado (en número) y el signo de la operación que lo resuelve.</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21</a:t>
            </a:fld>
            <a:endParaRPr lang="es-ES"/>
          </a:p>
        </p:txBody>
      </p:sp>
    </p:spTree>
    <p:extLst>
      <p:ext uri="{BB962C8B-B14F-4D97-AF65-F5344CB8AC3E}">
        <p14:creationId xmlns:p14="http://schemas.microsoft.com/office/powerpoint/2010/main" val="2591629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dirty="0" smtClean="0">
                <a:solidFill>
                  <a:schemeClr val="tx1"/>
                </a:solidFill>
              </a:rPr>
              <a:t>En el mundo de la resoluci</a:t>
            </a:r>
            <a:r>
              <a:rPr lang="es-ES" sz="1200" b="0" dirty="0" smtClean="0">
                <a:solidFill>
                  <a:schemeClr val="tx1"/>
                </a:solidFill>
              </a:rPr>
              <a:t>ón de problemas, hay un largo trecho que recorrer todavía…</a:t>
            </a:r>
          </a:p>
          <a:p>
            <a:r>
              <a:rPr lang="es-ES" sz="1200" b="0" dirty="0" smtClean="0">
                <a:solidFill>
                  <a:schemeClr val="tx1"/>
                </a:solidFill>
              </a:rPr>
              <a:t>(CLIC) </a:t>
            </a:r>
            <a:r>
              <a:rPr lang="es-ES" sz="1200" b="0" dirty="0" smtClean="0">
                <a:solidFill>
                  <a:schemeClr val="tx1"/>
                </a:solidFill>
              </a:rPr>
              <a:t>Esta secuenciación que he presentado, es una pequeña parte de ese camino ya que solo hace referencia a los problemas de una operación.</a:t>
            </a:r>
          </a:p>
          <a:p>
            <a:r>
              <a:rPr lang="es-ES" sz="1200" b="0" dirty="0" smtClean="0">
                <a:solidFill>
                  <a:schemeClr val="tx1"/>
                </a:solidFill>
              </a:rPr>
              <a:t>(CLIC) Otra parte del camino, lo constituye los problemas de dos operaciones. Para secuenciarlos</a:t>
            </a:r>
            <a:r>
              <a:rPr lang="es-ES" sz="1200" b="0" baseline="0" dirty="0" smtClean="0">
                <a:solidFill>
                  <a:schemeClr val="tx1"/>
                </a:solidFill>
              </a:rPr>
              <a:t>, yo pondr</a:t>
            </a:r>
            <a:r>
              <a:rPr lang="es-ES" sz="1200" b="0" baseline="0" dirty="0" smtClean="0">
                <a:solidFill>
                  <a:schemeClr val="tx1"/>
                </a:solidFill>
              </a:rPr>
              <a:t>ía </a:t>
            </a:r>
            <a:r>
              <a:rPr lang="es-ES" sz="1200" b="0" baseline="0" dirty="0" smtClean="0">
                <a:solidFill>
                  <a:schemeClr val="tx1"/>
                </a:solidFill>
              </a:rPr>
              <a:t>en pr</a:t>
            </a:r>
            <a:r>
              <a:rPr lang="es-ES" sz="1200" b="0" baseline="0" dirty="0" smtClean="0">
                <a:solidFill>
                  <a:schemeClr val="tx1"/>
                </a:solidFill>
              </a:rPr>
              <a:t>áctica las palabras de Jaime: La dificultad del problema de dos etapas viene de la</a:t>
            </a:r>
            <a:r>
              <a:rPr lang="es-ES" sz="1200" b="0" baseline="0" dirty="0" smtClean="0">
                <a:solidFill>
                  <a:schemeClr val="tx1"/>
                </a:solidFill>
              </a:rPr>
              <a:t> suma de las dificultades de cada uno de los dos problemas que lo forman, por lo tanto, si ya tengo un orden de dificultad de los problemas de una etapa, sumando sus posiciones, el resultado ser</a:t>
            </a:r>
            <a:r>
              <a:rPr lang="es-ES" sz="1200" b="0" baseline="0" dirty="0" smtClean="0">
                <a:solidFill>
                  <a:schemeClr val="tx1"/>
                </a:solidFill>
              </a:rPr>
              <a:t>ía el grado de dificultad. (CLIC) </a:t>
            </a:r>
            <a:endParaRPr lang="es-ES" sz="1200" b="0" dirty="0">
              <a:solidFill>
                <a:schemeClr val="tx1"/>
              </a:solidFill>
            </a:endParaRPr>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22</a:t>
            </a:fld>
            <a:endParaRPr lang="es-ES"/>
          </a:p>
        </p:txBody>
      </p:sp>
    </p:spTree>
    <p:extLst>
      <p:ext uri="{BB962C8B-B14F-4D97-AF65-F5344CB8AC3E}">
        <p14:creationId xmlns:p14="http://schemas.microsoft.com/office/powerpoint/2010/main" val="3570112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dirty="0" smtClean="0">
                <a:solidFill>
                  <a:schemeClr val="tx1"/>
                </a:solidFill>
              </a:rPr>
              <a:t>Bueno, como veo que no ha quedado muy claro.</a:t>
            </a:r>
            <a:endParaRPr lang="es-ES" sz="1200" b="0" baseline="0" dirty="0" smtClean="0">
              <a:solidFill>
                <a:schemeClr val="tx1"/>
              </a:solidFill>
            </a:endParaRPr>
          </a:p>
          <a:p>
            <a:r>
              <a:rPr lang="es-ES" sz="1200" b="0" baseline="0" dirty="0" smtClean="0">
                <a:solidFill>
                  <a:schemeClr val="tx1"/>
                </a:solidFill>
              </a:rPr>
              <a:t>Veamos los ejemplos siguientes. (CLIC)</a:t>
            </a:r>
            <a:endParaRPr lang="es-ES" sz="1200" b="0" dirty="0">
              <a:solidFill>
                <a:schemeClr val="tx1"/>
              </a:solidFill>
            </a:endParaRPr>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23</a:t>
            </a:fld>
            <a:endParaRPr lang="es-ES"/>
          </a:p>
        </p:txBody>
      </p:sp>
    </p:spTree>
    <p:extLst>
      <p:ext uri="{BB962C8B-B14F-4D97-AF65-F5344CB8AC3E}">
        <p14:creationId xmlns:p14="http://schemas.microsoft.com/office/powerpoint/2010/main" val="357011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(LEER TODO)</a:t>
            </a:r>
          </a:p>
          <a:p>
            <a:r>
              <a:rPr lang="es-ES" dirty="0" smtClean="0"/>
              <a:t>(CLIC)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24</a:t>
            </a:fld>
            <a:endParaRPr lang="es-ES"/>
          </a:p>
        </p:txBody>
      </p:sp>
    </p:spTree>
    <p:extLst>
      <p:ext uri="{BB962C8B-B14F-4D97-AF65-F5344CB8AC3E}">
        <p14:creationId xmlns:p14="http://schemas.microsoft.com/office/powerpoint/2010/main" val="1076960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(LEER TODO)</a:t>
            </a:r>
          </a:p>
          <a:p>
            <a:r>
              <a:rPr lang="es-ES" dirty="0" smtClean="0"/>
              <a:t>(CLIC)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25</a:t>
            </a:fld>
            <a:endParaRPr lang="es-ES"/>
          </a:p>
        </p:txBody>
      </p:sp>
    </p:spTree>
    <p:extLst>
      <p:ext uri="{BB962C8B-B14F-4D97-AF65-F5344CB8AC3E}">
        <p14:creationId xmlns:p14="http://schemas.microsoft.com/office/powerpoint/2010/main" val="1076960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Por</a:t>
            </a:r>
            <a:r>
              <a:rPr lang="es-ES" baseline="0" dirty="0" smtClean="0"/>
              <a:t> lo tanto, el segundo problema es de mayor dificultad que el primero.</a:t>
            </a:r>
          </a:p>
          <a:p>
            <a:r>
              <a:rPr lang="es-ES" dirty="0" smtClean="0"/>
              <a:t>(CLIC)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26</a:t>
            </a:fld>
            <a:endParaRPr lang="es-ES"/>
          </a:p>
        </p:txBody>
      </p:sp>
    </p:spTree>
    <p:extLst>
      <p:ext uri="{BB962C8B-B14F-4D97-AF65-F5344CB8AC3E}">
        <p14:creationId xmlns:p14="http://schemas.microsoft.com/office/powerpoint/2010/main" val="1076960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dirty="0" smtClean="0">
                <a:solidFill>
                  <a:schemeClr val="tx1"/>
                </a:solidFill>
              </a:rPr>
              <a:t>Y</a:t>
            </a:r>
            <a:r>
              <a:rPr lang="es-ES" sz="1200" b="0" baseline="0" dirty="0" smtClean="0">
                <a:solidFill>
                  <a:schemeClr val="tx1"/>
                </a:solidFill>
              </a:rPr>
              <a:t> por </a:t>
            </a:r>
            <a:r>
              <a:rPr lang="es-ES" sz="1200" b="0" baseline="0" dirty="0" smtClean="0">
                <a:solidFill>
                  <a:schemeClr val="tx1"/>
                </a:solidFill>
              </a:rPr>
              <a:t>último, nos quedan los problemas de </a:t>
            </a:r>
            <a:r>
              <a:rPr lang="es-ES" sz="1200" b="0" dirty="0" err="1" smtClean="0">
                <a:solidFill>
                  <a:schemeClr val="tx1"/>
                </a:solidFill>
              </a:rPr>
              <a:t>sumirrestas</a:t>
            </a:r>
            <a:r>
              <a:rPr lang="es-ES" sz="1200" b="0" dirty="0" smtClean="0">
                <a:solidFill>
                  <a:schemeClr val="tx1"/>
                </a:solidFill>
              </a:rPr>
              <a:t>, los de dobles sumas, y los de dobles restas… (CLIC)</a:t>
            </a:r>
          </a:p>
          <a:p>
            <a:r>
              <a:rPr lang="es-ES" sz="1200" b="0" dirty="0" smtClean="0">
                <a:solidFill>
                  <a:schemeClr val="tx1"/>
                </a:solidFill>
              </a:rPr>
              <a:t>Que aunque tambi</a:t>
            </a:r>
            <a:r>
              <a:rPr lang="es-ES" sz="1200" b="0" dirty="0" smtClean="0">
                <a:solidFill>
                  <a:schemeClr val="tx1"/>
                </a:solidFill>
              </a:rPr>
              <a:t>én son problemas de 2 operaciones, poseen un algoritmo propio.</a:t>
            </a:r>
          </a:p>
          <a:p>
            <a:r>
              <a:rPr lang="es-ES" sz="1200" b="0" dirty="0" smtClean="0">
                <a:solidFill>
                  <a:schemeClr val="tx1"/>
                </a:solidFill>
              </a:rPr>
              <a:t>Y hasta aquí mi comunicación.</a:t>
            </a:r>
            <a:r>
              <a:rPr lang="es-ES" sz="1200" b="0" baseline="0" dirty="0" smtClean="0">
                <a:solidFill>
                  <a:schemeClr val="tx1"/>
                </a:solidFill>
              </a:rPr>
              <a:t> (CLIC)</a:t>
            </a:r>
            <a:endParaRPr lang="es-ES" sz="1200" b="0" dirty="0" smtClean="0">
              <a:solidFill>
                <a:schemeClr val="tx1"/>
              </a:solidFill>
            </a:endParaRPr>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27</a:t>
            </a:fld>
            <a:endParaRPr lang="es-ES"/>
          </a:p>
        </p:txBody>
      </p:sp>
    </p:spTree>
    <p:extLst>
      <p:ext uri="{BB962C8B-B14F-4D97-AF65-F5344CB8AC3E}">
        <p14:creationId xmlns:p14="http://schemas.microsoft.com/office/powerpoint/2010/main" val="3570112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Muchas gracias por la atenci</a:t>
            </a:r>
            <a:r>
              <a:rPr lang="es-ES" dirty="0" smtClean="0"/>
              <a:t>ón prestada y si alguien tiene</a:t>
            </a:r>
            <a:r>
              <a:rPr lang="es-ES" baseline="0" dirty="0" smtClean="0"/>
              <a:t> alguna pregunta…</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28</a:t>
            </a:fld>
            <a:endParaRPr lang="es-ES"/>
          </a:p>
        </p:txBody>
      </p:sp>
    </p:spTree>
    <p:extLst>
      <p:ext uri="{BB962C8B-B14F-4D97-AF65-F5344CB8AC3E}">
        <p14:creationId xmlns:p14="http://schemas.microsoft.com/office/powerpoint/2010/main" val="420511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aquí estoy yo en mi colegio. Solo ante el peligro (CLIC) y con algunos compañeros poniendo pegas a mi decisión.</a:t>
            </a:r>
          </a:p>
          <a:p>
            <a:r>
              <a:rPr lang="es-ES" baseline="0" dirty="0" smtClean="0"/>
              <a:t>Me decían: (LEER)</a:t>
            </a:r>
          </a:p>
          <a:p>
            <a:r>
              <a:rPr lang="es-ES" dirty="0" smtClean="0"/>
              <a:t>(CLIC)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3</a:t>
            </a:fld>
            <a:endParaRPr lang="es-ES"/>
          </a:p>
        </p:txBody>
      </p:sp>
    </p:spTree>
    <p:extLst>
      <p:ext uri="{BB962C8B-B14F-4D97-AF65-F5344CB8AC3E}">
        <p14:creationId xmlns:p14="http://schemas.microsoft.com/office/powerpoint/2010/main" val="80765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Cuando</a:t>
            </a:r>
            <a:r>
              <a:rPr lang="es-ES" baseline="0" dirty="0" smtClean="0"/>
              <a:t> empiezo a programarme el área, </a:t>
            </a:r>
            <a:r>
              <a:rPr lang="es-ES" dirty="0" smtClean="0"/>
              <a:t>es cuando me empiezan a surgir las dudas, que supongo que a más de uno le han pasado por la cabeza.</a:t>
            </a:r>
          </a:p>
          <a:p>
            <a:r>
              <a:rPr lang="es-ES" baseline="0" dirty="0" smtClean="0"/>
              <a:t>Tengo claro como empezar, pero… (CLIC) ¿Cómo sigo?</a:t>
            </a:r>
          </a:p>
          <a:p>
            <a:r>
              <a:rPr lang="es-ES" baseline="0" dirty="0" smtClean="0"/>
              <a:t>(CLIC) ¿Qué hago primero?</a:t>
            </a:r>
          </a:p>
          <a:p>
            <a:r>
              <a:rPr lang="es-ES" baseline="0" dirty="0" smtClean="0"/>
              <a:t>(CLIC) ¿Qué tiempo le dedico?</a:t>
            </a:r>
          </a:p>
          <a:p>
            <a:r>
              <a:rPr lang="es-ES" baseline="0" dirty="0" smtClean="0"/>
              <a:t>(CLIC) ¿Estaré haciendo bien?</a:t>
            </a:r>
          </a:p>
          <a:p>
            <a:r>
              <a:rPr lang="es-ES" baseline="0" dirty="0" smtClean="0"/>
              <a:t>(CLIC)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4</a:t>
            </a:fld>
            <a:endParaRPr lang="es-ES"/>
          </a:p>
        </p:txBody>
      </p:sp>
    </p:spTree>
    <p:extLst>
      <p:ext uri="{BB962C8B-B14F-4D97-AF65-F5344CB8AC3E}">
        <p14:creationId xmlns:p14="http://schemas.microsoft.com/office/powerpoint/2010/main" val="273827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Esas dudas, que pocas podía resolver por mí mismo, las planteé en un seminario </a:t>
            </a:r>
            <a:r>
              <a:rPr lang="es-ES" dirty="0" err="1" smtClean="0"/>
              <a:t>intercentros</a:t>
            </a:r>
            <a:r>
              <a:rPr lang="es-ES" dirty="0" smtClean="0"/>
              <a:t> sobre ABN, y vi que no era el único</a:t>
            </a:r>
            <a:r>
              <a:rPr lang="es-ES" baseline="0" dirty="0" smtClean="0"/>
              <a:t> en mi situación.</a:t>
            </a:r>
            <a:endParaRPr lang="es-ES" dirty="0" smtClean="0"/>
          </a:p>
          <a:p>
            <a:r>
              <a:rPr lang="es-ES" baseline="0" dirty="0" smtClean="0"/>
              <a:t>El seminario se realizó en el CEIP “El Recuerdo” de San Javier (Murcia) (CLIC), que es un centro que trabaja en todos los cursos, desde Infantil hasta Primaria, el Método ABN y al que, gracias al concurso de traslados, me incorporo el curso que viene.</a:t>
            </a:r>
          </a:p>
          <a:p>
            <a:r>
              <a:rPr lang="es-ES" baseline="0" dirty="0" smtClean="0"/>
              <a:t>Allí mostraron al resto de centros qué es eso del Método ABN. Pero como yo ya había hecho cursos de formación y otros seminarios, ya iba con mi lista de dudas: (CLIC) ¿Existe algún documento en el que se indique la progresión del trabajo con ABN? ¿Qué se trabaja primero? ¿Y los problemas como los secuenciáis? (CLIC)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5</a:t>
            </a:fld>
            <a:endParaRPr lang="es-ES"/>
          </a:p>
        </p:txBody>
      </p:sp>
    </p:spTree>
    <p:extLst>
      <p:ext uri="{BB962C8B-B14F-4D97-AF65-F5344CB8AC3E}">
        <p14:creationId xmlns:p14="http://schemas.microsoft.com/office/powerpoint/2010/main" val="413296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por qué cuento este rollo? Porque fue en ese seminario donde planteé hacer la secuenciación de problemas. (CLIC)</a:t>
            </a:r>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6</a:t>
            </a:fld>
            <a:endParaRPr lang="es-ES"/>
          </a:p>
        </p:txBody>
      </p:sp>
    </p:spTree>
    <p:extLst>
      <p:ext uri="{BB962C8B-B14F-4D97-AF65-F5344CB8AC3E}">
        <p14:creationId xmlns:p14="http://schemas.microsoft.com/office/powerpoint/2010/main" val="169843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el grupo formado por maestros de Primaria,</a:t>
            </a:r>
            <a:r>
              <a:rPr lang="es-ES" baseline="0" dirty="0" smtClean="0"/>
              <a:t> planteé la secuenciación de los problemas, pero me contestaron que eso ya lo tenían en el libro de ANAYA (CLIC).</a:t>
            </a:r>
          </a:p>
          <a:p>
            <a:r>
              <a:rPr lang="es-ES" baseline="0" dirty="0" smtClean="0"/>
              <a:t>Pero los 3 maestros que trabajábamos con alumnos de 1º de Primaria contestamos los mismo: ¿Has visto el problema de los pingüinos? (CLIC)</a:t>
            </a:r>
          </a:p>
          <a:p>
            <a:r>
              <a:rPr lang="es-ES" baseline="0" dirty="0" smtClean="0"/>
              <a:t>(LEER)</a:t>
            </a:r>
          </a:p>
          <a:p>
            <a:r>
              <a:rPr lang="es-ES" baseline="0" dirty="0" smtClean="0"/>
              <a:t>&gt;&gt;&gt;&gt;&gt;Este problema es de Comparación 1, que al ser incongruente, los libros sobre ABN lo encuadra en 2º de Primaria, y en el libro de Anaya se trabaja a finales del 1er trimestre de Primero. (CLIC)</a:t>
            </a:r>
          </a:p>
        </p:txBody>
      </p:sp>
      <p:sp>
        <p:nvSpPr>
          <p:cNvPr id="4" name="Marcador de número de diapositiva 3"/>
          <p:cNvSpPr>
            <a:spLocks noGrp="1"/>
          </p:cNvSpPr>
          <p:nvPr>
            <p:ph type="sldNum" sz="quarter" idx="10"/>
          </p:nvPr>
        </p:nvSpPr>
        <p:spPr/>
        <p:txBody>
          <a:bodyPr/>
          <a:lstStyle/>
          <a:p>
            <a:fld id="{67A51217-FC25-F340-9C33-BBCF03836D4D}" type="slidenum">
              <a:rPr lang="es-ES" smtClean="0"/>
              <a:t>7</a:t>
            </a:fld>
            <a:endParaRPr lang="es-ES"/>
          </a:p>
        </p:txBody>
      </p:sp>
    </p:spTree>
    <p:extLst>
      <p:ext uri="{BB962C8B-B14F-4D97-AF65-F5344CB8AC3E}">
        <p14:creationId xmlns:p14="http://schemas.microsoft.com/office/powerpoint/2010/main" val="262954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 en ese momento cuando empecé a investigar</a:t>
            </a:r>
            <a:r>
              <a:rPr lang="es-ES" baseline="0" dirty="0" smtClean="0"/>
              <a:t> sobre las secuenciaciones de los problemas.</a:t>
            </a:r>
          </a:p>
          <a:p>
            <a:r>
              <a:rPr lang="es-ES" baseline="0" dirty="0" smtClean="0"/>
              <a:t>(CLIC) De la lectura de estos libros, podemos extraer las secuenciaciones según el tipo de algoritmo que los resuelve. (CLIC)</a:t>
            </a:r>
          </a:p>
          <a:p>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8</a:t>
            </a:fld>
            <a:endParaRPr lang="es-ES"/>
          </a:p>
        </p:txBody>
      </p:sp>
    </p:spTree>
    <p:extLst>
      <p:ext uri="{BB962C8B-B14F-4D97-AF65-F5344CB8AC3E}">
        <p14:creationId xmlns:p14="http://schemas.microsoft.com/office/powerpoint/2010/main" val="1529476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 dirty="0" smtClean="0"/>
              <a:t>Los de sumar, los de restar, los de multiplicar y los de dividir.</a:t>
            </a:r>
          </a:p>
          <a:p>
            <a:pPr marL="0" indent="0">
              <a:buFontTx/>
              <a:buNone/>
            </a:pPr>
            <a:r>
              <a:rPr lang="es-ES" dirty="0" smtClean="0"/>
              <a:t>O la secuenciación según la categoría semántica del problema</a:t>
            </a:r>
            <a:r>
              <a:rPr lang="es-ES" baseline="0" dirty="0" smtClean="0"/>
              <a:t> (CLIC)</a:t>
            </a:r>
          </a:p>
          <a:p>
            <a:endParaRPr lang="es-ES" dirty="0"/>
          </a:p>
        </p:txBody>
      </p:sp>
      <p:sp>
        <p:nvSpPr>
          <p:cNvPr id="4" name="Marcador de número de diapositiva 3"/>
          <p:cNvSpPr>
            <a:spLocks noGrp="1"/>
          </p:cNvSpPr>
          <p:nvPr>
            <p:ph type="sldNum" sz="quarter" idx="10"/>
          </p:nvPr>
        </p:nvSpPr>
        <p:spPr/>
        <p:txBody>
          <a:bodyPr/>
          <a:lstStyle/>
          <a:p>
            <a:fld id="{67A51217-FC25-F340-9C33-BBCF03836D4D}" type="slidenum">
              <a:rPr lang="es-ES" smtClean="0"/>
              <a:t>9</a:t>
            </a:fld>
            <a:endParaRPr lang="es-ES"/>
          </a:p>
        </p:txBody>
      </p:sp>
    </p:spTree>
    <p:extLst>
      <p:ext uri="{BB962C8B-B14F-4D97-AF65-F5344CB8AC3E}">
        <p14:creationId xmlns:p14="http://schemas.microsoft.com/office/powerpoint/2010/main" val="152947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‹Nr.›</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s-ES_tradnl" smtClean="0"/>
              <a:t>Clic para editar título</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29/6/16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29/6/16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D140825E-4A15-4D39-8176-1F07E904CB30}" type="datetimeFigureOut">
              <a:rPr lang="en-US" smtClean="0"/>
              <a:t>29/6/16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s-ES_tradnl" smtClean="0"/>
              <a:t>Clic para editar título</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29/6/16</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s-ES_tradnl" smtClean="0"/>
              <a:t>Clic para editar título</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29/6/16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s-ES_tradnl" smtClean="0"/>
              <a:t>Clic para editar título</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29/6/16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s-ES_tradnl" smtClean="0"/>
              <a:t>Clic para editar título</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D140825E-4A15-4D39-8176-1F07E904CB30}" type="datetimeFigureOut">
              <a:rPr lang="en-US" smtClean="0"/>
              <a:t>29/6/16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29/6/16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29/6/16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‹Nr.›</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29/6/16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29/6/16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29/6/16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29/6/16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29/6/16</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337877" y="4257560"/>
            <a:ext cx="8527420" cy="923330"/>
            <a:chOff x="337877" y="3189939"/>
            <a:chExt cx="8527420" cy="923330"/>
          </a:xfrm>
        </p:grpSpPr>
        <p:sp>
          <p:nvSpPr>
            <p:cNvPr id="5" name="CuadroTexto 4"/>
            <p:cNvSpPr txBox="1"/>
            <p:nvPr/>
          </p:nvSpPr>
          <p:spPr>
            <a:xfrm>
              <a:off x="337877" y="3189939"/>
              <a:ext cx="4677896" cy="923330"/>
            </a:xfrm>
            <a:prstGeom prst="rect">
              <a:avLst/>
            </a:prstGeom>
            <a:noFill/>
          </p:spPr>
          <p:txBody>
            <a:bodyPr wrap="none" rtlCol="0">
              <a:spAutoFit/>
            </a:bodyPr>
            <a:lstStyle/>
            <a:p>
              <a:pPr algn="ctr"/>
              <a:r>
                <a:rPr lang="es-ES" dirty="0" smtClean="0">
                  <a:solidFill>
                    <a:schemeClr val="bg1"/>
                  </a:solidFill>
                </a:rPr>
                <a:t>Manuel Mariano Ruano Mínguez (</a:t>
              </a:r>
              <a:r>
                <a:rPr lang="es-ES" dirty="0" err="1" smtClean="0">
                  <a:solidFill>
                    <a:schemeClr val="bg1"/>
                  </a:solidFill>
                </a:rPr>
                <a:t>Manuelma</a:t>
              </a:r>
              <a:r>
                <a:rPr lang="es-ES" dirty="0" smtClean="0">
                  <a:solidFill>
                    <a:schemeClr val="bg1"/>
                  </a:solidFill>
                </a:rPr>
                <a:t>)</a:t>
              </a:r>
            </a:p>
            <a:p>
              <a:pPr algn="ctr"/>
              <a:r>
                <a:rPr lang="es-ES" dirty="0" smtClean="0">
                  <a:solidFill>
                    <a:schemeClr val="bg1"/>
                  </a:solidFill>
                </a:rPr>
                <a:t>CEIP “Las Esperanzas”</a:t>
              </a:r>
            </a:p>
            <a:p>
              <a:pPr algn="ctr"/>
              <a:r>
                <a:rPr lang="es-ES" dirty="0" smtClean="0">
                  <a:solidFill>
                    <a:schemeClr val="bg1"/>
                  </a:solidFill>
                </a:rPr>
                <a:t>San Pedro del Pinatar (Murcia)</a:t>
              </a:r>
              <a:endParaRPr lang="es-ES" dirty="0">
                <a:solidFill>
                  <a:schemeClr val="bg1"/>
                </a:solidFill>
              </a:endParaRPr>
            </a:p>
          </p:txBody>
        </p:sp>
        <p:sp>
          <p:nvSpPr>
            <p:cNvPr id="6" name="CuadroTexto 5"/>
            <p:cNvSpPr txBox="1"/>
            <p:nvPr/>
          </p:nvSpPr>
          <p:spPr>
            <a:xfrm>
              <a:off x="5021915" y="3189939"/>
              <a:ext cx="3843382" cy="923330"/>
            </a:xfrm>
            <a:prstGeom prst="rect">
              <a:avLst/>
            </a:prstGeom>
            <a:noFill/>
          </p:spPr>
          <p:txBody>
            <a:bodyPr wrap="none" rtlCol="0">
              <a:spAutoFit/>
            </a:bodyPr>
            <a:lstStyle/>
            <a:p>
              <a:pPr algn="ctr"/>
              <a:r>
                <a:rPr lang="es-ES" dirty="0" smtClean="0">
                  <a:solidFill>
                    <a:schemeClr val="bg1"/>
                  </a:solidFill>
                </a:rPr>
                <a:t>Ascensión Ros Garrido (</a:t>
              </a:r>
              <a:r>
                <a:rPr lang="es-ES" dirty="0" err="1" smtClean="0">
                  <a:solidFill>
                    <a:schemeClr val="bg1"/>
                  </a:solidFill>
                </a:rPr>
                <a:t>Choni</a:t>
              </a:r>
              <a:r>
                <a:rPr lang="es-ES" dirty="0" smtClean="0">
                  <a:solidFill>
                    <a:schemeClr val="bg1"/>
                  </a:solidFill>
                </a:rPr>
                <a:t>)</a:t>
              </a:r>
            </a:p>
            <a:p>
              <a:pPr algn="ctr"/>
              <a:r>
                <a:rPr lang="es-ES" dirty="0" smtClean="0">
                  <a:solidFill>
                    <a:schemeClr val="bg1"/>
                  </a:solidFill>
                </a:rPr>
                <a:t>CEIP “San Ginés de la Jara”</a:t>
              </a:r>
            </a:p>
            <a:p>
              <a:pPr algn="ctr"/>
              <a:r>
                <a:rPr lang="es-ES" dirty="0" smtClean="0">
                  <a:solidFill>
                    <a:schemeClr val="bg1"/>
                  </a:solidFill>
                </a:rPr>
                <a:t>Llano del </a:t>
              </a:r>
              <a:r>
                <a:rPr lang="es-ES" dirty="0" err="1" smtClean="0">
                  <a:solidFill>
                    <a:schemeClr val="bg1"/>
                  </a:solidFill>
                </a:rPr>
                <a:t>Beal</a:t>
              </a:r>
              <a:r>
                <a:rPr lang="es-ES" dirty="0" smtClean="0">
                  <a:solidFill>
                    <a:schemeClr val="bg1"/>
                  </a:solidFill>
                </a:rPr>
                <a:t> – Cartagena (Murcia)</a:t>
              </a:r>
              <a:endParaRPr lang="es-ES" dirty="0">
                <a:solidFill>
                  <a:schemeClr val="bg1"/>
                </a:solidFill>
              </a:endParaRPr>
            </a:p>
          </p:txBody>
        </p:sp>
      </p:grpSp>
      <p:pic>
        <p:nvPicPr>
          <p:cNvPr id="8" name="Imagen 7"/>
          <p:cNvPicPr>
            <a:picLocks noChangeAspect="1"/>
          </p:cNvPicPr>
          <p:nvPr/>
        </p:nvPicPr>
        <p:blipFill rotWithShape="1">
          <a:blip r:embed="rId3"/>
          <a:srcRect t="6659"/>
          <a:stretch/>
        </p:blipFill>
        <p:spPr>
          <a:xfrm>
            <a:off x="0" y="181420"/>
            <a:ext cx="9144000" cy="1659901"/>
          </a:xfrm>
          <a:prstGeom prst="rect">
            <a:avLst/>
          </a:prstGeom>
        </p:spPr>
      </p:pic>
      <p:pic>
        <p:nvPicPr>
          <p:cNvPr id="9" name="Imagen 8" descr="logo_u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860" y="5443805"/>
            <a:ext cx="1826470" cy="900000"/>
          </a:xfrm>
          <a:prstGeom prst="rect">
            <a:avLst/>
          </a:prstGeom>
        </p:spPr>
      </p:pic>
      <p:sp>
        <p:nvSpPr>
          <p:cNvPr id="11" name="Rectángulo 10"/>
          <p:cNvSpPr/>
          <p:nvPr/>
        </p:nvSpPr>
        <p:spPr>
          <a:xfrm>
            <a:off x="0" y="1721321"/>
            <a:ext cx="9144000" cy="2585323"/>
          </a:xfrm>
          <a:prstGeom prst="rect">
            <a:avLst/>
          </a:prstGeom>
          <a:noFill/>
        </p:spPr>
        <p:txBody>
          <a:bodyPr wrap="squar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Modelo de secuenciación del trabajo para la resolución de problemas</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pic>
        <p:nvPicPr>
          <p:cNvPr id="13" name="Imagen 12" descr="Nuevo logo ABN col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305" y="5180890"/>
            <a:ext cx="1440000" cy="1425830"/>
          </a:xfrm>
          <a:prstGeom prst="rect">
            <a:avLst/>
          </a:prstGeom>
          <a:solidFill>
            <a:srgbClr val="FFFFFF"/>
          </a:solidFill>
        </p:spPr>
      </p:pic>
    </p:spTree>
    <p:extLst>
      <p:ext uri="{BB962C8B-B14F-4D97-AF65-F5344CB8AC3E}">
        <p14:creationId xmlns:p14="http://schemas.microsoft.com/office/powerpoint/2010/main" val="7084214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172751" y="412421"/>
            <a:ext cx="4798497" cy="923330"/>
          </a:xfrm>
          <a:prstGeom prst="rect">
            <a:avLst/>
          </a:prstGeom>
          <a:noFill/>
        </p:spPr>
        <p:txBody>
          <a:bodyPr wrap="non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Secuenciación</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455691181"/>
              </p:ext>
            </p:extLst>
          </p:nvPr>
        </p:nvGraphicFramePr>
        <p:xfrm>
          <a:off x="948984" y="1366946"/>
          <a:ext cx="1003300" cy="2222500"/>
        </p:xfrm>
        <a:graphic>
          <a:graphicData uri="http://schemas.openxmlformats.org/drawingml/2006/table">
            <a:tbl>
              <a:tblPr/>
              <a:tblGrid>
                <a:gridCol w="1003300"/>
              </a:tblGrid>
              <a:tr h="304800">
                <a:tc>
                  <a:txBody>
                    <a:bodyPr/>
                    <a:lstStyle/>
                    <a:p>
                      <a:pPr algn="ctr" fontAlgn="ctr"/>
                      <a:r>
                        <a:rPr lang="es-ES" sz="2000" b="1" i="0" u="none" strike="noStrike" dirty="0">
                          <a:solidFill>
                            <a:srgbClr val="000000"/>
                          </a:solidFill>
                          <a:effectLst/>
                          <a:latin typeface="Cambria"/>
                        </a:rPr>
                        <a:t>Cambio</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304800">
                <a:tc>
                  <a:txBody>
                    <a:bodyPr/>
                    <a:lstStyle/>
                    <a:p>
                      <a:pPr algn="ctr" fontAlgn="ctr"/>
                      <a:r>
                        <a:rPr lang="es-ES" sz="2000" b="0" i="0" u="none" strike="noStrike">
                          <a:solidFill>
                            <a:srgbClr val="000000"/>
                          </a:solidFill>
                          <a:effectLst/>
                          <a:latin typeface="Cambria"/>
                        </a:rPr>
                        <a:t>CA1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CA2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a:solidFill>
                            <a:srgbClr val="000000"/>
                          </a:solidFill>
                          <a:effectLst/>
                          <a:latin typeface="Cambria"/>
                        </a:rPr>
                        <a:t>CA4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CA6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CA3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CA5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742630281"/>
              </p:ext>
            </p:extLst>
          </p:nvPr>
        </p:nvGraphicFramePr>
        <p:xfrm>
          <a:off x="2415749" y="1366946"/>
          <a:ext cx="1651000" cy="952499"/>
        </p:xfrm>
        <a:graphic>
          <a:graphicData uri="http://schemas.openxmlformats.org/drawingml/2006/table">
            <a:tbl>
              <a:tblPr/>
              <a:tblGrid>
                <a:gridCol w="1651000"/>
              </a:tblGrid>
              <a:tr h="304800">
                <a:tc>
                  <a:txBody>
                    <a:bodyPr/>
                    <a:lstStyle/>
                    <a:p>
                      <a:pPr algn="ctr" fontAlgn="ctr"/>
                      <a:r>
                        <a:rPr lang="es-ES" sz="2000" b="1" i="0" u="none" strike="noStrike" dirty="0">
                          <a:solidFill>
                            <a:srgbClr val="000000"/>
                          </a:solidFill>
                          <a:effectLst/>
                          <a:latin typeface="Cambria"/>
                        </a:rPr>
                        <a:t>Combinación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304800">
                <a:tc>
                  <a:txBody>
                    <a:bodyPr/>
                    <a:lstStyle/>
                    <a:p>
                      <a:pPr algn="ctr" fontAlgn="ctr"/>
                      <a:r>
                        <a:rPr lang="es-ES" sz="2000" b="0" i="0" u="none" strike="noStrike" dirty="0">
                          <a:solidFill>
                            <a:srgbClr val="000000"/>
                          </a:solidFill>
                          <a:effectLst/>
                          <a:latin typeface="Cambria"/>
                        </a:rPr>
                        <a:t>CO1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CO2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492506403"/>
              </p:ext>
            </p:extLst>
          </p:nvPr>
        </p:nvGraphicFramePr>
        <p:xfrm>
          <a:off x="4693499" y="1366946"/>
          <a:ext cx="1651000" cy="2222500"/>
        </p:xfrm>
        <a:graphic>
          <a:graphicData uri="http://schemas.openxmlformats.org/drawingml/2006/table">
            <a:tbl>
              <a:tblPr/>
              <a:tblGrid>
                <a:gridCol w="1651000"/>
              </a:tblGrid>
              <a:tr h="304800">
                <a:tc>
                  <a:txBody>
                    <a:bodyPr/>
                    <a:lstStyle/>
                    <a:p>
                      <a:pPr algn="ctr" fontAlgn="ctr"/>
                      <a:r>
                        <a:rPr lang="es-ES" sz="2000" b="1" i="0" u="none" strike="noStrike" dirty="0">
                          <a:solidFill>
                            <a:srgbClr val="000000"/>
                          </a:solidFill>
                          <a:effectLst/>
                          <a:latin typeface="Cambria"/>
                        </a:rPr>
                        <a:t>Comparación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304800">
                <a:tc>
                  <a:txBody>
                    <a:bodyPr/>
                    <a:lstStyle/>
                    <a:p>
                      <a:pPr algn="ctr" fontAlgn="ctr"/>
                      <a:r>
                        <a:rPr lang="es-ES" sz="2000" b="0" i="0" u="none" strike="noStrike" dirty="0">
                          <a:solidFill>
                            <a:srgbClr val="000000"/>
                          </a:solidFill>
                          <a:effectLst/>
                          <a:latin typeface="Cambria"/>
                        </a:rPr>
                        <a:t>CM3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CM4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a:solidFill>
                            <a:srgbClr val="000000"/>
                          </a:solidFill>
                          <a:effectLst/>
                          <a:latin typeface="Cambria"/>
                        </a:rPr>
                        <a:t>CM2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CM1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CM5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7500">
                <a:tc>
                  <a:txBody>
                    <a:bodyPr/>
                    <a:lstStyle/>
                    <a:p>
                      <a:pPr algn="ctr" fontAlgn="ctr"/>
                      <a:r>
                        <a:rPr lang="es-ES" sz="2000" b="0" i="0" u="none" strike="noStrike" dirty="0">
                          <a:solidFill>
                            <a:srgbClr val="000000"/>
                          </a:solidFill>
                          <a:effectLst/>
                          <a:latin typeface="Cambria"/>
                        </a:rPr>
                        <a:t>CM6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918882619"/>
              </p:ext>
            </p:extLst>
          </p:nvPr>
        </p:nvGraphicFramePr>
        <p:xfrm>
          <a:off x="6971248" y="1396411"/>
          <a:ext cx="1333500" cy="2222500"/>
        </p:xfrm>
        <a:graphic>
          <a:graphicData uri="http://schemas.openxmlformats.org/drawingml/2006/table">
            <a:tbl>
              <a:tblPr/>
              <a:tblGrid>
                <a:gridCol w="1333500"/>
              </a:tblGrid>
              <a:tr h="304800">
                <a:tc>
                  <a:txBody>
                    <a:bodyPr/>
                    <a:lstStyle/>
                    <a:p>
                      <a:pPr algn="ctr" fontAlgn="ctr"/>
                      <a:r>
                        <a:rPr lang="es-ES" sz="2000" b="1" i="0" u="none" strike="noStrike" dirty="0">
                          <a:solidFill>
                            <a:srgbClr val="000000"/>
                          </a:solidFill>
                          <a:effectLst/>
                          <a:latin typeface="Cambria"/>
                        </a:rPr>
                        <a:t>Igualación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304800">
                <a:tc>
                  <a:txBody>
                    <a:bodyPr/>
                    <a:lstStyle/>
                    <a:p>
                      <a:pPr algn="ctr" fontAlgn="ctr"/>
                      <a:r>
                        <a:rPr lang="es-ES" sz="2000" b="0" i="0" u="none" strike="noStrike" dirty="0">
                          <a:solidFill>
                            <a:srgbClr val="000000"/>
                          </a:solidFill>
                          <a:effectLst/>
                          <a:latin typeface="Cambria"/>
                        </a:rPr>
                        <a:t>IG5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IG6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a:solidFill>
                            <a:srgbClr val="000000"/>
                          </a:solidFill>
                          <a:effectLst/>
                          <a:latin typeface="Cambria"/>
                        </a:rPr>
                        <a:t>IG2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a:solidFill>
                            <a:srgbClr val="000000"/>
                          </a:solidFill>
                          <a:effectLst/>
                          <a:latin typeface="Cambria"/>
                        </a:rPr>
                        <a:t>IG1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IG3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7500">
                <a:tc>
                  <a:txBody>
                    <a:bodyPr/>
                    <a:lstStyle/>
                    <a:p>
                      <a:pPr algn="ctr" fontAlgn="ctr"/>
                      <a:r>
                        <a:rPr lang="es-ES" sz="2000" b="0" i="0" u="none" strike="noStrike" dirty="0">
                          <a:solidFill>
                            <a:srgbClr val="000000"/>
                          </a:solidFill>
                          <a:effectLst/>
                          <a:latin typeface="Cambria"/>
                        </a:rPr>
                        <a:t>IG4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612599136"/>
              </p:ext>
            </p:extLst>
          </p:nvPr>
        </p:nvGraphicFramePr>
        <p:xfrm>
          <a:off x="785699" y="3682656"/>
          <a:ext cx="1333500" cy="2844800"/>
        </p:xfrm>
        <a:graphic>
          <a:graphicData uri="http://schemas.openxmlformats.org/drawingml/2006/table">
            <a:tbl>
              <a:tblPr/>
              <a:tblGrid>
                <a:gridCol w="1333500"/>
              </a:tblGrid>
              <a:tr h="304800">
                <a:tc>
                  <a:txBody>
                    <a:bodyPr/>
                    <a:lstStyle/>
                    <a:p>
                      <a:pPr algn="ctr" fontAlgn="ctr"/>
                      <a:r>
                        <a:rPr lang="es-ES" sz="2000" b="1" i="0" u="none" strike="noStrike" dirty="0" smtClean="0">
                          <a:solidFill>
                            <a:srgbClr val="000000"/>
                          </a:solidFill>
                          <a:effectLst/>
                          <a:latin typeface="Cambria"/>
                        </a:rPr>
                        <a:t>Reparto Igualitario</a:t>
                      </a:r>
                      <a:endParaRPr lang="es-ES" sz="2000" b="1" i="0" u="none" strike="noStrike" dirty="0">
                        <a:solidFill>
                          <a:srgbClr val="000000"/>
                        </a:solidFill>
                        <a:effectLst/>
                        <a:latin typeface="Cambri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04800">
                <a:tc>
                  <a:txBody>
                    <a:bodyPr/>
                    <a:lstStyle/>
                    <a:p>
                      <a:pPr algn="ctr" fontAlgn="ctr"/>
                      <a:r>
                        <a:rPr lang="es-ES" sz="2000" b="0" i="0" u="none" strike="noStrike" dirty="0">
                          <a:solidFill>
                            <a:srgbClr val="000000"/>
                          </a:solidFill>
                          <a:effectLst/>
                          <a:latin typeface="Cambria"/>
                        </a:rPr>
                        <a:t>RI2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RI1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a:solidFill>
                            <a:srgbClr val="000000"/>
                          </a:solidFill>
                          <a:effectLst/>
                          <a:latin typeface="Cambria"/>
                        </a:rPr>
                        <a:t>RI5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RI3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RI6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RI4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FF"/>
                          </a:solidFill>
                          <a:effectLst/>
                          <a:latin typeface="Cambria"/>
                        </a:rPr>
                        <a:t>RI7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303844530"/>
              </p:ext>
            </p:extLst>
          </p:nvPr>
        </p:nvGraphicFramePr>
        <p:xfrm>
          <a:off x="2906815" y="3682656"/>
          <a:ext cx="1600200" cy="1270000"/>
        </p:xfrm>
        <a:graphic>
          <a:graphicData uri="http://schemas.openxmlformats.org/drawingml/2006/table">
            <a:tbl>
              <a:tblPr/>
              <a:tblGrid>
                <a:gridCol w="1600200"/>
              </a:tblGrid>
              <a:tr h="304800">
                <a:tc>
                  <a:txBody>
                    <a:bodyPr/>
                    <a:lstStyle/>
                    <a:p>
                      <a:pPr algn="ctr" fontAlgn="ctr"/>
                      <a:r>
                        <a:rPr lang="es-ES" sz="2000" b="1" i="0" u="none" strike="noStrike" dirty="0" err="1">
                          <a:solidFill>
                            <a:srgbClr val="000000"/>
                          </a:solidFill>
                          <a:effectLst/>
                          <a:latin typeface="Cambria"/>
                        </a:rPr>
                        <a:t>Isomorfísmo</a:t>
                      </a:r>
                      <a:endParaRPr lang="es-ES" sz="2000" b="1" i="0" u="none" strike="noStrike" dirty="0">
                        <a:solidFill>
                          <a:srgbClr val="000000"/>
                        </a:solidFill>
                        <a:effectLst/>
                        <a:latin typeface="Cambri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17500">
                <a:tc>
                  <a:txBody>
                    <a:bodyPr/>
                    <a:lstStyle/>
                    <a:p>
                      <a:pPr algn="ctr" fontAlgn="ctr"/>
                      <a:r>
                        <a:rPr lang="es-ES" sz="2000" b="0" i="0" u="none" strike="noStrike" dirty="0">
                          <a:solidFill>
                            <a:srgbClr val="000000"/>
                          </a:solidFill>
                          <a:effectLst/>
                          <a:latin typeface="Cambria"/>
                        </a:rPr>
                        <a:t>IM1</a:t>
                      </a:r>
                    </a:p>
                  </a:txBody>
                  <a:tcPr marL="12700" marR="12700" marT="1270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7500">
                <a:tc>
                  <a:txBody>
                    <a:bodyPr/>
                    <a:lstStyle/>
                    <a:p>
                      <a:pPr algn="ctr" fontAlgn="ctr"/>
                      <a:r>
                        <a:rPr lang="es-ES" sz="2000" b="0" i="0" u="none" strike="noStrike" dirty="0">
                          <a:solidFill>
                            <a:srgbClr val="000000"/>
                          </a:solidFill>
                          <a:effectLst/>
                          <a:latin typeface="Cambria"/>
                        </a:rPr>
                        <a:t>IM2</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7500">
                <a:tc>
                  <a:txBody>
                    <a:bodyPr/>
                    <a:lstStyle/>
                    <a:p>
                      <a:pPr algn="ctr" fontAlgn="ctr"/>
                      <a:r>
                        <a:rPr lang="es-ES" sz="2000" b="0" i="0" u="none" strike="noStrike" dirty="0">
                          <a:solidFill>
                            <a:srgbClr val="000000"/>
                          </a:solidFill>
                          <a:effectLst/>
                          <a:latin typeface="Cambria"/>
                        </a:rPr>
                        <a:t>IM3</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632319807"/>
              </p:ext>
            </p:extLst>
          </p:nvPr>
        </p:nvGraphicFramePr>
        <p:xfrm>
          <a:off x="5294631" y="3682656"/>
          <a:ext cx="850900" cy="2222500"/>
        </p:xfrm>
        <a:graphic>
          <a:graphicData uri="http://schemas.openxmlformats.org/drawingml/2006/table">
            <a:tbl>
              <a:tblPr/>
              <a:tblGrid>
                <a:gridCol w="850900"/>
              </a:tblGrid>
              <a:tr h="304800">
                <a:tc>
                  <a:txBody>
                    <a:bodyPr/>
                    <a:lstStyle/>
                    <a:p>
                      <a:pPr algn="ctr" fontAlgn="ctr"/>
                      <a:r>
                        <a:rPr lang="es-ES" sz="2000" b="1" i="0" u="none" strike="noStrike" dirty="0">
                          <a:solidFill>
                            <a:srgbClr val="000000"/>
                          </a:solidFill>
                          <a:effectLst/>
                          <a:latin typeface="Cambria"/>
                        </a:rPr>
                        <a:t>Escala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317500">
                <a:tc>
                  <a:txBody>
                    <a:bodyPr/>
                    <a:lstStyle/>
                    <a:p>
                      <a:pPr algn="ctr" fontAlgn="ctr"/>
                      <a:r>
                        <a:rPr lang="es-ES" sz="2000" b="0" i="0" u="none" strike="noStrike" dirty="0">
                          <a:solidFill>
                            <a:srgbClr val="000000"/>
                          </a:solidFill>
                          <a:effectLst/>
                          <a:latin typeface="Cambria"/>
                        </a:rPr>
                        <a:t>EC1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7500">
                <a:tc>
                  <a:txBody>
                    <a:bodyPr/>
                    <a:lstStyle/>
                    <a:p>
                      <a:pPr algn="ctr" fontAlgn="ctr"/>
                      <a:r>
                        <a:rPr lang="es-ES" sz="2000" b="0" i="0" u="none" strike="noStrike" dirty="0">
                          <a:solidFill>
                            <a:srgbClr val="000000"/>
                          </a:solidFill>
                          <a:effectLst/>
                          <a:latin typeface="Cambria"/>
                        </a:rPr>
                        <a:t>EC2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7500">
                <a:tc>
                  <a:txBody>
                    <a:bodyPr/>
                    <a:lstStyle/>
                    <a:p>
                      <a:pPr algn="ctr" fontAlgn="ctr"/>
                      <a:r>
                        <a:rPr lang="es-ES" sz="2000" b="0" i="0" u="none" strike="noStrike" dirty="0">
                          <a:solidFill>
                            <a:srgbClr val="000000"/>
                          </a:solidFill>
                          <a:effectLst/>
                          <a:latin typeface="Cambria"/>
                        </a:rPr>
                        <a:t>ED1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7500">
                <a:tc>
                  <a:txBody>
                    <a:bodyPr/>
                    <a:lstStyle/>
                    <a:p>
                      <a:pPr algn="ctr" fontAlgn="ctr"/>
                      <a:r>
                        <a:rPr lang="es-ES" sz="2000" b="0" i="0" u="none" strike="noStrike" dirty="0">
                          <a:solidFill>
                            <a:srgbClr val="000000"/>
                          </a:solidFill>
                          <a:effectLst/>
                          <a:latin typeface="Cambria"/>
                        </a:rPr>
                        <a:t>EC3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7500">
                <a:tc>
                  <a:txBody>
                    <a:bodyPr/>
                    <a:lstStyle/>
                    <a:p>
                      <a:pPr algn="ctr" fontAlgn="ctr"/>
                      <a:r>
                        <a:rPr lang="es-ES" sz="2000" b="0" i="0" u="none" strike="noStrike" dirty="0">
                          <a:solidFill>
                            <a:srgbClr val="000000"/>
                          </a:solidFill>
                          <a:effectLst/>
                          <a:latin typeface="Cambria"/>
                        </a:rPr>
                        <a:t>ED2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7500">
                <a:tc>
                  <a:txBody>
                    <a:bodyPr/>
                    <a:lstStyle/>
                    <a:p>
                      <a:pPr algn="ctr" fontAlgn="ctr"/>
                      <a:r>
                        <a:rPr lang="es-ES" sz="2000" b="0" i="0" u="none" strike="noStrike" dirty="0">
                          <a:solidFill>
                            <a:srgbClr val="000000"/>
                          </a:solidFill>
                          <a:effectLst/>
                          <a:latin typeface="Cambria"/>
                        </a:rPr>
                        <a:t>ED3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210859403"/>
              </p:ext>
            </p:extLst>
          </p:nvPr>
        </p:nvGraphicFramePr>
        <p:xfrm>
          <a:off x="6933148" y="3682656"/>
          <a:ext cx="1371600" cy="1574800"/>
        </p:xfrm>
        <a:graphic>
          <a:graphicData uri="http://schemas.openxmlformats.org/drawingml/2006/table">
            <a:tbl>
              <a:tblPr/>
              <a:tblGrid>
                <a:gridCol w="1371600"/>
              </a:tblGrid>
              <a:tr h="609600">
                <a:tc>
                  <a:txBody>
                    <a:bodyPr/>
                    <a:lstStyle/>
                    <a:p>
                      <a:pPr algn="ctr" fontAlgn="ctr"/>
                      <a:r>
                        <a:rPr lang="es-ES" sz="2000" b="1" i="0" u="none" strike="noStrike" dirty="0">
                          <a:solidFill>
                            <a:srgbClr val="000000"/>
                          </a:solidFill>
                          <a:effectLst/>
                          <a:latin typeface="Cambria"/>
                        </a:rPr>
                        <a:t>Producto Cartesiano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04800">
                <a:tc>
                  <a:txBody>
                    <a:bodyPr/>
                    <a:lstStyle/>
                    <a:p>
                      <a:pPr algn="ctr" fontAlgn="ctr"/>
                      <a:r>
                        <a:rPr lang="es-ES" sz="2000" b="0" i="0" u="none" strike="noStrike" dirty="0">
                          <a:solidFill>
                            <a:srgbClr val="000000"/>
                          </a:solidFill>
                          <a:effectLst/>
                          <a:latin typeface="Cambria"/>
                        </a:rPr>
                        <a:t>PC1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PC2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800">
                <a:tc>
                  <a:txBody>
                    <a:bodyPr/>
                    <a:lstStyle/>
                    <a:p>
                      <a:pPr algn="ctr" fontAlgn="ctr"/>
                      <a:r>
                        <a:rPr lang="es-ES" sz="2000" b="0" i="0" u="none" strike="noStrike" dirty="0">
                          <a:solidFill>
                            <a:srgbClr val="000000"/>
                          </a:solidFill>
                          <a:effectLst/>
                          <a:latin typeface="Cambria"/>
                        </a:rPr>
                        <a:t>PC3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8405147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43610" y="412421"/>
            <a:ext cx="3456783" cy="923330"/>
          </a:xfrm>
          <a:prstGeom prst="rect">
            <a:avLst/>
          </a:prstGeom>
          <a:noFill/>
        </p:spPr>
        <p:txBody>
          <a:bodyPr wrap="non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Más dudas</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sp>
        <p:nvSpPr>
          <p:cNvPr id="5" name="CuadroTexto 4"/>
          <p:cNvSpPr txBox="1"/>
          <p:nvPr/>
        </p:nvSpPr>
        <p:spPr>
          <a:xfrm>
            <a:off x="753080" y="1996753"/>
            <a:ext cx="7707981" cy="1015663"/>
          </a:xfrm>
          <a:prstGeom prst="rect">
            <a:avLst/>
          </a:prstGeom>
          <a:noFill/>
        </p:spPr>
        <p:txBody>
          <a:bodyPr wrap="square" rtlCol="0">
            <a:spAutoFit/>
          </a:bodyPr>
          <a:lstStyle/>
          <a:p>
            <a:r>
              <a:rPr lang="es-ES" sz="3000" b="1" dirty="0" smtClean="0">
                <a:solidFill>
                  <a:srgbClr val="FFFFFF"/>
                </a:solidFill>
              </a:rPr>
              <a:t>- ¿Hago todos los problemas de sumar, primero? </a:t>
            </a:r>
            <a:endParaRPr lang="es-ES" sz="3000" b="1" dirty="0">
              <a:solidFill>
                <a:srgbClr val="FFFFFF"/>
              </a:solidFill>
            </a:endParaRPr>
          </a:p>
        </p:txBody>
      </p:sp>
      <p:sp>
        <p:nvSpPr>
          <p:cNvPr id="6" name="CuadroTexto 5"/>
          <p:cNvSpPr txBox="1"/>
          <p:nvPr/>
        </p:nvSpPr>
        <p:spPr>
          <a:xfrm>
            <a:off x="753080" y="3384200"/>
            <a:ext cx="7707981" cy="553998"/>
          </a:xfrm>
          <a:prstGeom prst="rect">
            <a:avLst/>
          </a:prstGeom>
          <a:noFill/>
        </p:spPr>
        <p:txBody>
          <a:bodyPr wrap="square" rtlCol="0">
            <a:spAutoFit/>
          </a:bodyPr>
          <a:lstStyle/>
          <a:p>
            <a:r>
              <a:rPr lang="es-ES" sz="3000" b="1" dirty="0" smtClean="0">
                <a:solidFill>
                  <a:srgbClr val="FFFFFF"/>
                </a:solidFill>
              </a:rPr>
              <a:t>- ¿Cuándo meto la resta?</a:t>
            </a:r>
            <a:endParaRPr lang="es-ES" sz="3000" b="1" dirty="0">
              <a:solidFill>
                <a:srgbClr val="FFFFFF"/>
              </a:solidFill>
            </a:endParaRPr>
          </a:p>
        </p:txBody>
      </p:sp>
      <p:sp>
        <p:nvSpPr>
          <p:cNvPr id="7" name="CuadroTexto 6"/>
          <p:cNvSpPr txBox="1"/>
          <p:nvPr/>
        </p:nvSpPr>
        <p:spPr>
          <a:xfrm>
            <a:off x="767846" y="4309982"/>
            <a:ext cx="7571003" cy="553998"/>
          </a:xfrm>
          <a:prstGeom prst="rect">
            <a:avLst/>
          </a:prstGeom>
          <a:noFill/>
        </p:spPr>
        <p:txBody>
          <a:bodyPr wrap="none" rtlCol="0">
            <a:spAutoFit/>
          </a:bodyPr>
          <a:lstStyle/>
          <a:p>
            <a:r>
              <a:rPr lang="es-ES" sz="3000" b="1" dirty="0" smtClean="0">
                <a:solidFill>
                  <a:srgbClr val="FFFFFF"/>
                </a:solidFill>
              </a:rPr>
              <a:t>- ¿Multiplicar y dividir en 1º de Primaria?</a:t>
            </a:r>
            <a:endParaRPr lang="es-ES" sz="3000" b="1" dirty="0">
              <a:solidFill>
                <a:srgbClr val="FFFFFF"/>
              </a:solidFill>
            </a:endParaRPr>
          </a:p>
        </p:txBody>
      </p:sp>
      <p:sp>
        <p:nvSpPr>
          <p:cNvPr id="9" name="CuadroTexto 8"/>
          <p:cNvSpPr txBox="1"/>
          <p:nvPr/>
        </p:nvSpPr>
        <p:spPr>
          <a:xfrm>
            <a:off x="753080" y="5235763"/>
            <a:ext cx="2103385" cy="553998"/>
          </a:xfrm>
          <a:prstGeom prst="rect">
            <a:avLst/>
          </a:prstGeom>
          <a:noFill/>
        </p:spPr>
        <p:txBody>
          <a:bodyPr wrap="none" rtlCol="0">
            <a:spAutoFit/>
          </a:bodyPr>
          <a:lstStyle/>
          <a:p>
            <a:r>
              <a:rPr lang="es-ES" sz="3000" b="1" dirty="0" smtClean="0">
                <a:solidFill>
                  <a:srgbClr val="FFFFFF"/>
                </a:solidFill>
              </a:rPr>
              <a:t>- Etcétera.</a:t>
            </a:r>
            <a:endParaRPr lang="es-ES" sz="3000" b="1" dirty="0">
              <a:solidFill>
                <a:srgbClr val="FFFFFF"/>
              </a:solidFill>
            </a:endParaRPr>
          </a:p>
        </p:txBody>
      </p:sp>
    </p:spTree>
    <p:extLst>
      <p:ext uri="{BB962C8B-B14F-4D97-AF65-F5344CB8AC3E}">
        <p14:creationId xmlns:p14="http://schemas.microsoft.com/office/powerpoint/2010/main" val="1616844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net_adicc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27235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3332317031"/>
              </p:ext>
            </p:extLst>
          </p:nvPr>
        </p:nvGraphicFramePr>
        <p:xfrm>
          <a:off x="2095103" y="1323181"/>
          <a:ext cx="4953000" cy="1739900"/>
        </p:xfrm>
        <a:graphic>
          <a:graphicData uri="http://schemas.openxmlformats.org/drawingml/2006/table">
            <a:tbl>
              <a:tblPr/>
              <a:tblGrid>
                <a:gridCol w="825500"/>
                <a:gridCol w="825500"/>
                <a:gridCol w="825500"/>
                <a:gridCol w="825500"/>
                <a:gridCol w="825500"/>
                <a:gridCol w="825500"/>
              </a:tblGrid>
              <a:tr h="469900">
                <a:tc>
                  <a:txBody>
                    <a:bodyPr/>
                    <a:lstStyle/>
                    <a:p>
                      <a:pPr algn="ctr" fontAlgn="ctr"/>
                      <a:endParaRPr lang="es-ES" sz="3000" b="1" i="0" u="none" strike="noStrike">
                        <a:solidFill>
                          <a:srgbClr val="000000"/>
                        </a:solidFill>
                        <a:effectLst/>
                        <a:latin typeface="Cambria"/>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04800">
                <a:tc rowSpan="2">
                  <a:txBody>
                    <a:bodyPr/>
                    <a:lstStyle/>
                    <a:p>
                      <a:pPr algn="ctr" fontAlgn="ctr"/>
                      <a:r>
                        <a:rPr lang="es-ES" sz="2000" b="1" i="0" u="none" strike="noStrike">
                          <a:solidFill>
                            <a:srgbClr val="000000"/>
                          </a:solidFill>
                          <a:effectLst/>
                          <a:latin typeface="Cambri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04800">
                <a:tc vMerge="1">
                  <a:txBody>
                    <a:bodyPr/>
                    <a:lstStyle/>
                    <a:p>
                      <a:endParaRPr lang="es-ES"/>
                    </a:p>
                  </a:txBody>
                  <a:tcPr/>
                </a:tc>
                <a:tc>
                  <a:txBody>
                    <a:bodyPr/>
                    <a:lstStyle/>
                    <a:p>
                      <a:pPr algn="ctr" fontAlgn="ctr"/>
                      <a:r>
                        <a:rPr lang="es-ES" sz="2000" b="0" i="0" u="none" strike="noStrike">
                          <a:solidFill>
                            <a:srgbClr val="000000"/>
                          </a:solidFill>
                          <a:effectLst/>
                          <a:latin typeface="Cambria"/>
                        </a:rPr>
                        <a:t>CO1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IG5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IG6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3</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CM3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CM4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812254645"/>
              </p:ext>
            </p:extLst>
          </p:nvPr>
        </p:nvGraphicFramePr>
        <p:xfrm>
          <a:off x="2095103" y="1335751"/>
          <a:ext cx="4953000" cy="2692400"/>
        </p:xfrm>
        <a:graphic>
          <a:graphicData uri="http://schemas.openxmlformats.org/drawingml/2006/table">
            <a:tbl>
              <a:tblPr/>
              <a:tblGrid>
                <a:gridCol w="825500"/>
                <a:gridCol w="825500"/>
                <a:gridCol w="825500"/>
                <a:gridCol w="825500"/>
                <a:gridCol w="825500"/>
                <a:gridCol w="825500"/>
              </a:tblGrid>
              <a:tr h="469900">
                <a:tc>
                  <a:txBody>
                    <a:bodyPr/>
                    <a:lstStyle/>
                    <a:p>
                      <a:pPr algn="ctr" fontAlgn="ctr"/>
                      <a:endParaRPr lang="es-ES" sz="3000" b="1" i="0" u="none" strike="noStrike">
                        <a:solidFill>
                          <a:srgbClr val="000000"/>
                        </a:solidFill>
                        <a:effectLst/>
                        <a:latin typeface="Cambria"/>
                      </a:endParaRP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ctr"/>
                      <a:r>
                        <a:rPr lang="es-ES" sz="3000" b="1" i="0" u="none" strike="noStrike">
                          <a:solidFill>
                            <a:srgbClr val="FFFFFF"/>
                          </a:solidFill>
                          <a:effectLst/>
                          <a:latin typeface="Cambri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ctr"/>
                      <a:r>
                        <a:rPr lang="es-ES" sz="3000" b="1" i="0" u="none" strike="noStrike" dirty="0">
                          <a:solidFill>
                            <a:srgbClr val="FFFFFF"/>
                          </a:solidFill>
                          <a:effectLst/>
                          <a:latin typeface="Cambri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r>
              <a:tr h="304800">
                <a:tc rowSpan="2">
                  <a:txBody>
                    <a:bodyPr/>
                    <a:lstStyle/>
                    <a:p>
                      <a:pPr algn="ctr" fontAlgn="ctr"/>
                      <a:r>
                        <a:rPr lang="es-ES" sz="2000" b="1" i="0" u="none" strike="noStrike" dirty="0">
                          <a:solidFill>
                            <a:srgbClr val="000000"/>
                          </a:solidFill>
                          <a:effectLst/>
                          <a:latin typeface="Cambria"/>
                        </a:rPr>
                        <a:t>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CA1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CA2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solidFill>
                      <a:srgbClr val="FFFFFF"/>
                    </a:solidFill>
                  </a:tcPr>
                </a:tc>
              </a:tr>
              <a:tr h="304800">
                <a:tc vMerge="1">
                  <a:txBody>
                    <a:bodyPr/>
                    <a:lstStyle/>
                    <a:p>
                      <a:endParaRPr lang="es-ES"/>
                    </a:p>
                  </a:txBody>
                  <a:tcPr/>
                </a:tc>
                <a:tc>
                  <a:txBody>
                    <a:bodyPr/>
                    <a:lstStyle/>
                    <a:p>
                      <a:pPr algn="ctr" fontAlgn="ctr"/>
                      <a:r>
                        <a:rPr lang="es-ES" sz="2000" b="0" i="0" u="none" strike="noStrike" dirty="0">
                          <a:solidFill>
                            <a:srgbClr val="000000"/>
                          </a:solidFill>
                          <a:effectLst/>
                          <a:latin typeface="Cambria"/>
                        </a:rPr>
                        <a:t>CO1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IG5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IG6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dirty="0">
                          <a:solidFill>
                            <a:srgbClr val="000000"/>
                          </a:solidFill>
                          <a:effectLst/>
                          <a:latin typeface="Cambria"/>
                        </a:rPr>
                        <a:t>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CM3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CM4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dirty="0">
                          <a:solidFill>
                            <a:srgbClr val="000000"/>
                          </a:solidFill>
                          <a:effectLst/>
                          <a:latin typeface="Cambria"/>
                        </a:rPr>
                        <a:t>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IG2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dirty="0">
                          <a:solidFill>
                            <a:srgbClr val="000000"/>
                          </a:solidFill>
                          <a:effectLst/>
                          <a:latin typeface="Cambria"/>
                        </a:rPr>
                        <a:t>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dirty="0">
                          <a:solidFill>
                            <a:srgbClr val="000000"/>
                          </a:solidFill>
                          <a:effectLst/>
                          <a:latin typeface="Cambria"/>
                        </a:rPr>
                        <a:t>CM2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dirty="0">
                          <a:solidFill>
                            <a:srgbClr val="000000"/>
                          </a:solidFill>
                          <a:effectLst/>
                          <a:latin typeface="Cambria"/>
                        </a:rPr>
                        <a:t>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dirty="0">
                          <a:solidFill>
                            <a:srgbClr val="000000"/>
                          </a:solidFill>
                          <a:effectLst/>
                          <a:latin typeface="Cambria"/>
                        </a:rPr>
                        <a:t>IG1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470492191"/>
              </p:ext>
            </p:extLst>
          </p:nvPr>
        </p:nvGraphicFramePr>
        <p:xfrm>
          <a:off x="2095103" y="1335751"/>
          <a:ext cx="4953000" cy="3962400"/>
        </p:xfrm>
        <a:graphic>
          <a:graphicData uri="http://schemas.openxmlformats.org/drawingml/2006/table">
            <a:tbl>
              <a:tblPr/>
              <a:tblGrid>
                <a:gridCol w="825500"/>
                <a:gridCol w="825500"/>
                <a:gridCol w="825500"/>
                <a:gridCol w="825500"/>
                <a:gridCol w="825500"/>
                <a:gridCol w="825500"/>
              </a:tblGrid>
              <a:tr h="469900">
                <a:tc>
                  <a:txBody>
                    <a:bodyPr/>
                    <a:lstStyle/>
                    <a:p>
                      <a:pPr algn="ctr" fontAlgn="ctr"/>
                      <a:endParaRPr lang="es-ES" sz="3000" b="1" i="0" u="none" strike="noStrike">
                        <a:solidFill>
                          <a:srgbClr val="000000"/>
                        </a:solidFill>
                        <a:effectLst/>
                        <a:latin typeface="Cambria"/>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04800">
                <a:tc rowSpan="2">
                  <a:txBody>
                    <a:bodyPr/>
                    <a:lstStyle/>
                    <a:p>
                      <a:pPr algn="ctr" fontAlgn="ctr"/>
                      <a:r>
                        <a:rPr lang="es-ES" sz="2000" b="1" i="0" u="none" strike="noStrike">
                          <a:solidFill>
                            <a:srgbClr val="000000"/>
                          </a:solidFill>
                          <a:effectLst/>
                          <a:latin typeface="Cambri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04800">
                <a:tc vMerge="1">
                  <a:txBody>
                    <a:bodyPr/>
                    <a:lstStyle/>
                    <a:p>
                      <a:endParaRPr lang="es-ES"/>
                    </a:p>
                  </a:txBody>
                  <a:tcPr/>
                </a:tc>
                <a:tc>
                  <a:txBody>
                    <a:bodyPr/>
                    <a:lstStyle/>
                    <a:p>
                      <a:pPr algn="ctr" fontAlgn="ctr"/>
                      <a:r>
                        <a:rPr lang="es-ES" sz="2000" b="0" i="0" u="none" strike="noStrike">
                          <a:solidFill>
                            <a:srgbClr val="000000"/>
                          </a:solidFill>
                          <a:effectLst/>
                          <a:latin typeface="Cambria"/>
                        </a:rPr>
                        <a:t>CO1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IG5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IG6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CM3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CM4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IG2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CM2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IG1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IM1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IM2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EC1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EC2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700471423"/>
              </p:ext>
            </p:extLst>
          </p:nvPr>
        </p:nvGraphicFramePr>
        <p:xfrm>
          <a:off x="2095103" y="1335751"/>
          <a:ext cx="4953000" cy="1104900"/>
        </p:xfrm>
        <a:graphic>
          <a:graphicData uri="http://schemas.openxmlformats.org/drawingml/2006/table">
            <a:tbl>
              <a:tblPr/>
              <a:tblGrid>
                <a:gridCol w="825500"/>
                <a:gridCol w="825500"/>
                <a:gridCol w="825500"/>
                <a:gridCol w="825500"/>
                <a:gridCol w="825500"/>
                <a:gridCol w="825500"/>
              </a:tblGrid>
              <a:tr h="469900">
                <a:tc>
                  <a:txBody>
                    <a:bodyPr/>
                    <a:lstStyle/>
                    <a:p>
                      <a:pPr algn="ctr" fontAlgn="ctr"/>
                      <a:endParaRPr lang="es-ES" sz="3000" b="1" i="0" u="none" strike="noStrike">
                        <a:solidFill>
                          <a:srgbClr val="000000"/>
                        </a:solidFill>
                        <a:effectLst/>
                        <a:latin typeface="Cambria"/>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dirty="0">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04800">
                <a:tc rowSpan="2">
                  <a:txBody>
                    <a:bodyPr/>
                    <a:lstStyle/>
                    <a:p>
                      <a:pPr algn="ctr" fontAlgn="ctr"/>
                      <a:r>
                        <a:rPr lang="es-ES" sz="2000" b="1" i="0" u="none" strike="noStrike" dirty="0">
                          <a:solidFill>
                            <a:srgbClr val="000000"/>
                          </a:solidFill>
                          <a:effectLst/>
                          <a:latin typeface="Cambri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CA1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CA2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s-ES"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2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2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304800">
                <a:tc vMerge="1">
                  <a:txBody>
                    <a:bodyPr/>
                    <a:lstStyle/>
                    <a:p>
                      <a:endParaRPr lang="es-ES"/>
                    </a:p>
                  </a:txBody>
                  <a:tcPr/>
                </a:tc>
                <a:tc>
                  <a:txBody>
                    <a:bodyPr/>
                    <a:lstStyle/>
                    <a:p>
                      <a:pPr algn="ctr" fontAlgn="ctr"/>
                      <a:r>
                        <a:rPr lang="es-ES" sz="2000" b="0" i="0" u="none" strike="noStrike" dirty="0">
                          <a:solidFill>
                            <a:srgbClr val="000000"/>
                          </a:solidFill>
                          <a:effectLst/>
                          <a:latin typeface="Cambria"/>
                        </a:rPr>
                        <a:t>CO1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dirty="0">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E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s-E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s-ES" sz="12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
        <p:nvSpPr>
          <p:cNvPr id="4" name="Rectángulo 3"/>
          <p:cNvSpPr/>
          <p:nvPr/>
        </p:nvSpPr>
        <p:spPr>
          <a:xfrm>
            <a:off x="2172751" y="412421"/>
            <a:ext cx="4798497" cy="923330"/>
          </a:xfrm>
          <a:prstGeom prst="rect">
            <a:avLst/>
          </a:prstGeom>
          <a:noFill/>
        </p:spPr>
        <p:txBody>
          <a:bodyPr wrap="non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Secuenciación</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sp>
        <p:nvSpPr>
          <p:cNvPr id="12" name="CuadroTexto 11"/>
          <p:cNvSpPr txBox="1"/>
          <p:nvPr/>
        </p:nvSpPr>
        <p:spPr>
          <a:xfrm>
            <a:off x="2685143" y="5461000"/>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1729123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12487180"/>
              </p:ext>
            </p:extLst>
          </p:nvPr>
        </p:nvGraphicFramePr>
        <p:xfrm>
          <a:off x="2056477" y="1335751"/>
          <a:ext cx="4953000" cy="3009900"/>
        </p:xfrm>
        <a:graphic>
          <a:graphicData uri="http://schemas.openxmlformats.org/drawingml/2006/table">
            <a:tbl>
              <a:tblPr/>
              <a:tblGrid>
                <a:gridCol w="825500"/>
                <a:gridCol w="825500"/>
                <a:gridCol w="825500"/>
                <a:gridCol w="825500"/>
                <a:gridCol w="825500"/>
                <a:gridCol w="825500"/>
              </a:tblGrid>
              <a:tr h="469900">
                <a:tc>
                  <a:txBody>
                    <a:bodyPr/>
                    <a:lstStyle/>
                    <a:p>
                      <a:pPr algn="ctr" fontAlgn="ctr"/>
                      <a:endParaRPr lang="es-ES" sz="3000" b="1" i="0" u="none" strike="noStrike">
                        <a:solidFill>
                          <a:srgbClr val="000000"/>
                        </a:solidFill>
                        <a:effectLst/>
                        <a:latin typeface="Cambria"/>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17500">
                <a:tc>
                  <a:txBody>
                    <a:bodyPr/>
                    <a:lstStyle/>
                    <a:p>
                      <a:pPr algn="ctr" fontAlgn="ctr"/>
                      <a:r>
                        <a:rPr lang="es-ES" sz="2000" b="1" i="0" u="none" strike="noStrike" dirty="0">
                          <a:solidFill>
                            <a:srgbClr val="000000"/>
                          </a:solidFill>
                          <a:effectLst/>
                          <a:latin typeface="Cambria"/>
                        </a:rPr>
                        <a:t>11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CO2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CA6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dirty="0">
                          <a:solidFill>
                            <a:srgbClr val="000000"/>
                          </a:solidFill>
                          <a:effectLst/>
                          <a:latin typeface="Cambria"/>
                        </a:rPr>
                        <a:t>CM1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dirty="0">
                          <a:solidFill>
                            <a:srgbClr val="000000"/>
                          </a:solidFill>
                          <a:effectLst/>
                          <a:latin typeface="Cambria"/>
                        </a:rPr>
                        <a:t>15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CA3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dirty="0">
                          <a:solidFill>
                            <a:srgbClr val="000000"/>
                          </a:solidFill>
                          <a:effectLst/>
                          <a:latin typeface="Cambria"/>
                        </a:rPr>
                        <a:t>16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IG3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dirty="0">
                          <a:solidFill>
                            <a:srgbClr val="000000"/>
                          </a:solidFill>
                          <a:effectLst/>
                          <a:latin typeface="Cambria"/>
                        </a:rPr>
                        <a:t>17</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FF0000"/>
                          </a:solidFill>
                          <a:effectLst/>
                          <a:latin typeface="Cambria"/>
                        </a:rPr>
                        <a:t>CM6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FF0000"/>
                          </a:solidFill>
                          <a:effectLst/>
                          <a:latin typeface="Cambria"/>
                        </a:rPr>
                        <a:t>CM5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FF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dirty="0">
                          <a:solidFill>
                            <a:srgbClr val="000000"/>
                          </a:solidFill>
                          <a:effectLst/>
                          <a:latin typeface="Cambria"/>
                        </a:rPr>
                        <a:t>18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FF0000"/>
                          </a:solidFill>
                          <a:effectLst/>
                          <a:latin typeface="Cambria"/>
                        </a:rPr>
                        <a:t>IG4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just" fontAlgn="ctr"/>
                      <a:r>
                        <a:rPr lang="es-ES" sz="2000" b="0" i="0" u="none" strike="noStrike">
                          <a:solidFill>
                            <a:srgbClr val="FF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bl>
          </a:graphicData>
        </a:graphic>
      </p:graphicFrame>
      <p:sp>
        <p:nvSpPr>
          <p:cNvPr id="4" name="Rectángulo 3"/>
          <p:cNvSpPr/>
          <p:nvPr/>
        </p:nvSpPr>
        <p:spPr>
          <a:xfrm>
            <a:off x="2172751" y="412421"/>
            <a:ext cx="4798497" cy="923330"/>
          </a:xfrm>
          <a:prstGeom prst="rect">
            <a:avLst/>
          </a:prstGeom>
          <a:noFill/>
        </p:spPr>
        <p:txBody>
          <a:bodyPr wrap="non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Secuenciación</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sp>
        <p:nvSpPr>
          <p:cNvPr id="12" name="CuadroTexto 11"/>
          <p:cNvSpPr txBox="1"/>
          <p:nvPr/>
        </p:nvSpPr>
        <p:spPr>
          <a:xfrm>
            <a:off x="2685143" y="5461000"/>
            <a:ext cx="184666" cy="369332"/>
          </a:xfrm>
          <a:prstGeom prst="rect">
            <a:avLst/>
          </a:prstGeom>
          <a:noFill/>
        </p:spPr>
        <p:txBody>
          <a:bodyPr wrap="none" rtlCol="0">
            <a:spAutoFit/>
          </a:bodyPr>
          <a:lstStyle/>
          <a:p>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3308466983"/>
              </p:ext>
            </p:extLst>
          </p:nvPr>
        </p:nvGraphicFramePr>
        <p:xfrm>
          <a:off x="2056477" y="1335751"/>
          <a:ext cx="4953000" cy="3644900"/>
        </p:xfrm>
        <a:graphic>
          <a:graphicData uri="http://schemas.openxmlformats.org/drawingml/2006/table">
            <a:tbl>
              <a:tblPr/>
              <a:tblGrid>
                <a:gridCol w="825500"/>
                <a:gridCol w="825500"/>
                <a:gridCol w="825500"/>
                <a:gridCol w="825500"/>
                <a:gridCol w="825500"/>
                <a:gridCol w="825500"/>
              </a:tblGrid>
              <a:tr h="469900">
                <a:tc>
                  <a:txBody>
                    <a:bodyPr/>
                    <a:lstStyle/>
                    <a:p>
                      <a:pPr algn="ctr" fontAlgn="ctr"/>
                      <a:endParaRPr lang="es-ES" sz="3000" b="1" i="0" u="none" strike="noStrike">
                        <a:solidFill>
                          <a:srgbClr val="000000"/>
                        </a:solidFill>
                        <a:effectLst/>
                        <a:latin typeface="Cambria"/>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17500">
                <a:tc>
                  <a:txBody>
                    <a:bodyPr/>
                    <a:lstStyle/>
                    <a:p>
                      <a:pPr algn="ctr" fontAlgn="ctr"/>
                      <a:r>
                        <a:rPr lang="es-ES" sz="2000" b="1" i="0" u="none" strike="noStrike">
                          <a:solidFill>
                            <a:srgbClr val="000000"/>
                          </a:solidFill>
                          <a:effectLst/>
                          <a:latin typeface="Cambria"/>
                        </a:rPr>
                        <a:t>11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CO2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rowSpan="3">
                  <a:txBody>
                    <a:bodyPr/>
                    <a:lstStyle/>
                    <a:p>
                      <a:pPr algn="ctr" fontAlgn="ctr"/>
                      <a:r>
                        <a:rPr lang="es-ES" sz="2000" b="1" i="0" u="none" strike="noStrike" dirty="0">
                          <a:solidFill>
                            <a:srgbClr val="000000"/>
                          </a:solidFill>
                          <a:effectLst/>
                          <a:latin typeface="Cambria"/>
                        </a:rPr>
                        <a:t>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CM1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vMerge="1">
                  <a:txBody>
                    <a:bodyPr/>
                    <a:lstStyle/>
                    <a:p>
                      <a:endParaRPr lang="es-ES"/>
                    </a:p>
                  </a:txBody>
                  <a:tcPr/>
                </a:tc>
                <a:tc gridSpan="2">
                  <a:txBody>
                    <a:bodyPr/>
                    <a:lstStyle/>
                    <a:p>
                      <a:pPr algn="ctr" fontAlgn="ctr"/>
                      <a:r>
                        <a:rPr lang="es-ES" sz="2000" b="0" i="0" u="none" strike="noStrike">
                          <a:solidFill>
                            <a:srgbClr val="000000"/>
                          </a:solidFill>
                          <a:effectLst/>
                          <a:latin typeface="Cambria"/>
                        </a:rPr>
                        <a:t>RI2*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vMerge="1">
                  <a:txBody>
                    <a:bodyPr/>
                    <a:lstStyle/>
                    <a:p>
                      <a:endParaRPr lang="es-ES"/>
                    </a:p>
                  </a:txBody>
                  <a:tcPr/>
                </a:tc>
                <a:tc gridSpan="2">
                  <a:txBody>
                    <a:bodyPr/>
                    <a:lstStyle/>
                    <a:p>
                      <a:pPr algn="ctr" fontAlgn="ctr"/>
                      <a:r>
                        <a:rPr lang="es-ES" sz="2000" b="0" i="0" u="none" strike="noStrike">
                          <a:solidFill>
                            <a:srgbClr val="000000"/>
                          </a:solidFill>
                          <a:effectLst/>
                          <a:latin typeface="Cambria"/>
                        </a:rPr>
                        <a:t>RI1*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CA3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IG3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FF0000"/>
                          </a:solidFill>
                          <a:effectLst/>
                          <a:latin typeface="Cambria"/>
                        </a:rPr>
                        <a:t>CM6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FF0000"/>
                          </a:solidFill>
                          <a:effectLst/>
                          <a:latin typeface="Cambria"/>
                        </a:rPr>
                        <a:t>CM5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2000" b="0" i="0" u="none" strike="noStrike">
                          <a:solidFill>
                            <a:srgbClr val="FF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FF0000"/>
                          </a:solidFill>
                          <a:effectLst/>
                          <a:latin typeface="Cambria"/>
                        </a:rPr>
                        <a:t>IG4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S" sz="2000" b="0" i="0" u="none" strike="noStrike">
                          <a:solidFill>
                            <a:srgbClr val="FF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740582774"/>
              </p:ext>
            </p:extLst>
          </p:nvPr>
        </p:nvGraphicFramePr>
        <p:xfrm>
          <a:off x="2056477" y="1335751"/>
          <a:ext cx="4953000" cy="4701513"/>
        </p:xfrm>
        <a:graphic>
          <a:graphicData uri="http://schemas.openxmlformats.org/drawingml/2006/table">
            <a:tbl>
              <a:tblPr/>
              <a:tblGrid>
                <a:gridCol w="825500"/>
                <a:gridCol w="825500"/>
                <a:gridCol w="825500"/>
                <a:gridCol w="825500"/>
                <a:gridCol w="825500"/>
                <a:gridCol w="825500"/>
              </a:tblGrid>
              <a:tr h="422223">
                <a:tc>
                  <a:txBody>
                    <a:bodyPr/>
                    <a:lstStyle/>
                    <a:p>
                      <a:pPr algn="ctr" fontAlgn="ctr"/>
                      <a:endParaRPr lang="es-ES" sz="2400" b="1" i="0" u="none" strike="noStrike">
                        <a:solidFill>
                          <a:srgbClr val="000000"/>
                        </a:solidFill>
                        <a:effectLst/>
                        <a:latin typeface="Cambria"/>
                      </a:endParaRPr>
                    </a:p>
                  </a:txBody>
                  <a:tcPr marL="10215" marR="10215" marT="102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2400" b="1" i="0" u="none" strike="noStrike">
                          <a:solidFill>
                            <a:srgbClr val="FFFFFF"/>
                          </a:solidFill>
                          <a:effectLst/>
                          <a:latin typeface="Cambria"/>
                        </a:rPr>
                        <a:t>+</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2400" b="1" i="0" u="none" strike="noStrike">
                          <a:solidFill>
                            <a:srgbClr val="000000"/>
                          </a:solidFill>
                          <a:effectLst/>
                          <a:latin typeface="Cambria"/>
                        </a:rPr>
                        <a:t>−</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2400" b="1" i="0" u="none" strike="noStrike">
                          <a:solidFill>
                            <a:srgbClr val="FFFFFF"/>
                          </a:solidFill>
                          <a:effectLst/>
                          <a:latin typeface="Cambria"/>
                        </a:rPr>
                        <a:t>×</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2400" b="1" i="0" u="none" strike="noStrike">
                          <a:solidFill>
                            <a:srgbClr val="000000"/>
                          </a:solidFill>
                          <a:effectLst/>
                          <a:latin typeface="Cambria"/>
                        </a:rPr>
                        <a:t>÷</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2400" b="1" i="0" u="none" strike="noStrike">
                          <a:solidFill>
                            <a:srgbClr val="FFFFFF"/>
                          </a:solidFill>
                          <a:effectLst/>
                          <a:latin typeface="Cambria"/>
                        </a:rPr>
                        <a:t>√</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85286">
                <a:tc>
                  <a:txBody>
                    <a:bodyPr/>
                    <a:lstStyle/>
                    <a:p>
                      <a:pPr algn="ctr" fontAlgn="ctr"/>
                      <a:r>
                        <a:rPr lang="es-ES" sz="1600" b="1" i="0" u="none" strike="noStrike">
                          <a:solidFill>
                            <a:srgbClr val="000000"/>
                          </a:solidFill>
                          <a:effectLst/>
                          <a:latin typeface="Cambria"/>
                        </a:rPr>
                        <a:t>11</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600" b="0" i="0" u="none" strike="noStrike">
                          <a:solidFill>
                            <a:srgbClr val="00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600" b="0" i="0" u="none" strike="noStrike">
                          <a:solidFill>
                            <a:srgbClr val="000000"/>
                          </a:solidFill>
                          <a:effectLst/>
                          <a:latin typeface="Cambria"/>
                        </a:rPr>
                        <a:t>CO2</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just" fontAlgn="ctr"/>
                      <a:r>
                        <a:rPr lang="es-ES" sz="1600" b="0" i="0" u="none" strike="noStrike">
                          <a:solidFill>
                            <a:srgbClr val="000000"/>
                          </a:solidFill>
                          <a:effectLst/>
                          <a:latin typeface="Cambria"/>
                        </a:rPr>
                        <a:t> </a:t>
                      </a:r>
                    </a:p>
                  </a:txBody>
                  <a:tcPr marL="10215" marR="10215" marT="1021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12</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600" b="0" i="0" u="none" strike="noStrike">
                          <a:solidFill>
                            <a:srgbClr val="00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mbria"/>
                        </a:rPr>
                        <a:t>CA4</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1600" b="0" i="0" u="none" strike="noStrike">
                          <a:solidFill>
                            <a:srgbClr val="000000"/>
                          </a:solidFill>
                          <a:effectLst/>
                          <a:latin typeface="Cambria"/>
                        </a:rPr>
                        <a:t> </a:t>
                      </a:r>
                    </a:p>
                  </a:txBody>
                  <a:tcPr marL="10215" marR="10215" marT="10215" marB="0" anchor="ctr">
                    <a:lnL>
                      <a:noFill/>
                    </a:lnL>
                    <a:lnR>
                      <a:noFill/>
                    </a:lnR>
                    <a:lnT>
                      <a:noFill/>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13</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mbria"/>
                        </a:rPr>
                        <a:t>CA6</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mbria"/>
                        </a:rPr>
                        <a:t>CA5</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1600" b="0" i="0" u="none" strike="noStrike">
                          <a:solidFill>
                            <a:srgbClr val="000000"/>
                          </a:solidFill>
                          <a:effectLst/>
                          <a:latin typeface="Cambria"/>
                        </a:rPr>
                        <a:t> </a:t>
                      </a:r>
                    </a:p>
                  </a:txBody>
                  <a:tcPr marL="10215" marR="10215" marT="10215" marB="0" anchor="ctr">
                    <a:lnL>
                      <a:noFill/>
                    </a:lnL>
                    <a:lnR>
                      <a:noFill/>
                    </a:lnR>
                    <a:lnT>
                      <a:noFill/>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rowSpan="3">
                  <a:txBody>
                    <a:bodyPr/>
                    <a:lstStyle/>
                    <a:p>
                      <a:pPr algn="ctr" fontAlgn="ctr"/>
                      <a:r>
                        <a:rPr lang="es-ES" sz="1600" b="1" i="0" u="none" strike="noStrike">
                          <a:solidFill>
                            <a:srgbClr val="000000"/>
                          </a:solidFill>
                          <a:effectLst/>
                          <a:latin typeface="Cambria"/>
                        </a:rPr>
                        <a:t>14</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600" b="0" i="0" u="none" strike="noStrike">
                          <a:solidFill>
                            <a:srgbClr val="00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mbria"/>
                        </a:rPr>
                        <a:t>CM1</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1600" b="0" i="0" u="none" strike="noStrike">
                          <a:solidFill>
                            <a:srgbClr val="000000"/>
                          </a:solidFill>
                          <a:effectLst/>
                          <a:latin typeface="Cambria"/>
                        </a:rPr>
                        <a:t> </a:t>
                      </a:r>
                    </a:p>
                  </a:txBody>
                  <a:tcPr marL="10215" marR="10215" marT="10215" marB="0" anchor="ctr">
                    <a:lnL>
                      <a:noFill/>
                    </a:lnL>
                    <a:lnR>
                      <a:noFill/>
                    </a:lnR>
                    <a:lnT>
                      <a:noFill/>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vMerge="1">
                  <a:txBody>
                    <a:bodyPr/>
                    <a:lstStyle/>
                    <a:p>
                      <a:endParaRPr lang="es-ES"/>
                    </a:p>
                  </a:txBody>
                  <a:tcPr/>
                </a:tc>
                <a:tc gridSpan="2">
                  <a:txBody>
                    <a:bodyPr/>
                    <a:lstStyle/>
                    <a:p>
                      <a:pPr algn="ctr" fontAlgn="ctr"/>
                      <a:r>
                        <a:rPr lang="es-ES" sz="1600" b="0" i="0" u="none" strike="noStrike">
                          <a:solidFill>
                            <a:srgbClr val="000000"/>
                          </a:solidFill>
                          <a:effectLst/>
                          <a:latin typeface="Cambria"/>
                        </a:rPr>
                        <a:t>RI2*</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1600" b="0" i="0" u="none" strike="noStrike">
                          <a:solidFill>
                            <a:srgbClr val="000000"/>
                          </a:solidFill>
                          <a:effectLst/>
                          <a:latin typeface="Cambria"/>
                        </a:rPr>
                        <a:t> </a:t>
                      </a:r>
                    </a:p>
                  </a:txBody>
                  <a:tcPr marL="10215" marR="10215" marT="10215" marB="0" anchor="ctr">
                    <a:lnL>
                      <a:noFill/>
                    </a:lnL>
                    <a:lnR>
                      <a:noFill/>
                    </a:lnR>
                    <a:lnT>
                      <a:noFill/>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vMerge="1">
                  <a:txBody>
                    <a:bodyPr/>
                    <a:lstStyle/>
                    <a:p>
                      <a:endParaRPr lang="es-ES"/>
                    </a:p>
                  </a:txBody>
                  <a:tcPr/>
                </a:tc>
                <a:tc gridSpan="2">
                  <a:txBody>
                    <a:bodyPr/>
                    <a:lstStyle/>
                    <a:p>
                      <a:pPr algn="ctr" fontAlgn="ctr"/>
                      <a:r>
                        <a:rPr lang="es-ES" sz="1600" b="0" i="0" u="none" strike="noStrike">
                          <a:solidFill>
                            <a:srgbClr val="000000"/>
                          </a:solidFill>
                          <a:effectLst/>
                          <a:latin typeface="Cambria"/>
                        </a:rPr>
                        <a:t>RI1*</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1600" b="0" i="0" u="none" strike="noStrike">
                          <a:solidFill>
                            <a:srgbClr val="000000"/>
                          </a:solidFill>
                          <a:effectLst/>
                          <a:latin typeface="Cambria"/>
                        </a:rPr>
                        <a:t> </a:t>
                      </a:r>
                    </a:p>
                  </a:txBody>
                  <a:tcPr marL="10215" marR="10215" marT="10215" marB="0" anchor="ctr">
                    <a:lnL>
                      <a:noFill/>
                    </a:lnL>
                    <a:lnR>
                      <a:noFill/>
                    </a:lnR>
                    <a:lnT>
                      <a:noFill/>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15</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600" b="0" i="0" u="none" strike="noStrike">
                          <a:solidFill>
                            <a:srgbClr val="00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600" b="0" i="0" u="none" strike="noStrike">
                          <a:solidFill>
                            <a:srgbClr val="000000"/>
                          </a:solidFill>
                          <a:effectLst/>
                          <a:latin typeface="Cambria"/>
                        </a:rPr>
                        <a:t>CA3</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1600" b="0" i="0" u="none" strike="noStrike">
                          <a:solidFill>
                            <a:srgbClr val="000000"/>
                          </a:solidFill>
                          <a:effectLst/>
                          <a:latin typeface="Cambria"/>
                        </a:rPr>
                        <a:t> </a:t>
                      </a:r>
                    </a:p>
                  </a:txBody>
                  <a:tcPr marL="10215" marR="10215" marT="10215" marB="0" anchor="ctr">
                    <a:lnL>
                      <a:noFill/>
                    </a:lnL>
                    <a:lnR>
                      <a:noFill/>
                    </a:lnR>
                    <a:lnT>
                      <a:noFill/>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16</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600" b="0" i="0" u="none" strike="noStrike">
                          <a:solidFill>
                            <a:srgbClr val="00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mbria"/>
                        </a:rPr>
                        <a:t>IG3</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1600" b="0" i="0" u="none" strike="noStrike">
                          <a:solidFill>
                            <a:srgbClr val="000000"/>
                          </a:solidFill>
                          <a:effectLst/>
                          <a:latin typeface="Cambria"/>
                        </a:rPr>
                        <a:t> </a:t>
                      </a:r>
                    </a:p>
                  </a:txBody>
                  <a:tcPr marL="10215" marR="10215" marT="10215" marB="0" anchor="ctr">
                    <a:lnL>
                      <a:noFill/>
                    </a:lnL>
                    <a:lnR>
                      <a:noFill/>
                    </a:lnR>
                    <a:lnT>
                      <a:noFill/>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17</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FF0000"/>
                          </a:solidFill>
                          <a:effectLst/>
                          <a:latin typeface="Cambria"/>
                        </a:rPr>
                        <a:t>CM6</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FF0000"/>
                          </a:solidFill>
                          <a:effectLst/>
                          <a:latin typeface="Cambria"/>
                        </a:rPr>
                        <a:t>CM5</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1600" b="0" i="0" u="none" strike="noStrike">
                          <a:solidFill>
                            <a:srgbClr val="FF0000"/>
                          </a:solidFill>
                          <a:effectLst/>
                          <a:latin typeface="Cambria"/>
                        </a:rPr>
                        <a:t> </a:t>
                      </a:r>
                    </a:p>
                  </a:txBody>
                  <a:tcPr marL="10215" marR="10215" marT="10215" marB="0" anchor="ctr">
                    <a:lnL>
                      <a:noFill/>
                    </a:lnL>
                    <a:lnR>
                      <a:noFill/>
                    </a:lnR>
                    <a:lnT>
                      <a:noFill/>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18</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FF0000"/>
                          </a:solidFill>
                          <a:effectLst/>
                          <a:latin typeface="Cambria"/>
                        </a:rPr>
                        <a:t>IG4</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S" sz="1600" b="0" i="0" u="none" strike="noStrike">
                          <a:solidFill>
                            <a:srgbClr val="FF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600" b="0" i="0" u="none" strike="noStrike">
                          <a:solidFill>
                            <a:srgbClr val="000000"/>
                          </a:solidFill>
                          <a:effectLst/>
                          <a:latin typeface="Cambria"/>
                        </a:rPr>
                        <a:t> </a:t>
                      </a:r>
                    </a:p>
                  </a:txBody>
                  <a:tcPr marL="10215" marR="10215" marT="1021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600" b="0" i="0" u="none" strike="noStrike">
                          <a:solidFill>
                            <a:srgbClr val="000000"/>
                          </a:solidFill>
                          <a:effectLst/>
                          <a:latin typeface="Cambria"/>
                        </a:rPr>
                        <a:t> </a:t>
                      </a:r>
                    </a:p>
                  </a:txBody>
                  <a:tcPr marL="10215" marR="10215" marT="10215" marB="0" anchor="ctr">
                    <a:lnL>
                      <a:noFill/>
                    </a:lnL>
                    <a:lnR>
                      <a:noFill/>
                    </a:lnR>
                    <a:lnT>
                      <a:noFill/>
                    </a:lnT>
                    <a:lnB>
                      <a:noFill/>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19</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1600" b="0" i="0" u="none" strike="noStrike">
                          <a:solidFill>
                            <a:srgbClr val="FF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a:txBody>
                    <a:bodyPr/>
                    <a:lstStyle/>
                    <a:p>
                      <a:pPr algn="ctr" fontAlgn="ctr"/>
                      <a:r>
                        <a:rPr lang="es-ES" sz="1600" b="0" i="0" u="none" strike="noStrike">
                          <a:solidFill>
                            <a:srgbClr val="000000"/>
                          </a:solidFill>
                          <a:effectLst/>
                          <a:latin typeface="Cambria"/>
                        </a:rPr>
                        <a:t>ED1</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0" i="0" u="none" strike="noStrike">
                          <a:solidFill>
                            <a:srgbClr val="00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a:noFill/>
                    </a:lnL>
                    <a:lnR>
                      <a:noFill/>
                    </a:lnR>
                    <a:lnT>
                      <a:noFill/>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20</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1600" b="0" i="0" u="none" strike="noStrike">
                          <a:solidFill>
                            <a:srgbClr val="FF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1600" b="0" i="0" u="none" strike="noStrike">
                          <a:solidFill>
                            <a:srgbClr val="000000"/>
                          </a:solidFill>
                          <a:effectLst/>
                          <a:latin typeface="Cambria"/>
                        </a:rPr>
                        <a:t> </a:t>
                      </a:r>
                    </a:p>
                  </a:txBody>
                  <a:tcPr marL="10215" marR="10215" marT="102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600" b="0" i="0" u="none" strike="noStrike">
                          <a:solidFill>
                            <a:srgbClr val="000000"/>
                          </a:solidFill>
                          <a:effectLst/>
                          <a:latin typeface="Cambria"/>
                        </a:rPr>
                        <a:t>IM3</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21</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1600" b="0" i="0" u="none" strike="noStrike">
                          <a:solidFill>
                            <a:srgbClr val="FF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1600" b="0" i="0" u="none" strike="noStrike">
                          <a:solidFill>
                            <a:srgbClr val="000000"/>
                          </a:solidFill>
                          <a:effectLst/>
                          <a:latin typeface="Cambria"/>
                        </a:rPr>
                        <a:t> </a:t>
                      </a:r>
                    </a:p>
                  </a:txBody>
                  <a:tcPr marL="10215" marR="10215" marT="102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1600" b="0" i="0" u="none" strike="noStrike">
                          <a:solidFill>
                            <a:srgbClr val="000000"/>
                          </a:solidFill>
                          <a:effectLst/>
                          <a:latin typeface="Cambria"/>
                        </a:rPr>
                        <a:t>EC3</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85286">
                <a:tc>
                  <a:txBody>
                    <a:bodyPr/>
                    <a:lstStyle/>
                    <a:p>
                      <a:pPr algn="ctr" fontAlgn="ctr"/>
                      <a:r>
                        <a:rPr lang="es-ES" sz="1600" b="1" i="0" u="none" strike="noStrike">
                          <a:solidFill>
                            <a:srgbClr val="000000"/>
                          </a:solidFill>
                          <a:effectLst/>
                          <a:latin typeface="Cambria"/>
                        </a:rPr>
                        <a:t>22</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1600" b="0" i="0" u="none" strike="noStrike">
                          <a:solidFill>
                            <a:srgbClr val="FF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1600" b="0" i="0" u="none" strike="noStrike">
                          <a:solidFill>
                            <a:srgbClr val="000000"/>
                          </a:solidFill>
                          <a:effectLst/>
                          <a:latin typeface="Cambria"/>
                        </a:rPr>
                        <a:t> </a:t>
                      </a:r>
                    </a:p>
                  </a:txBody>
                  <a:tcPr marL="10215" marR="10215" marT="102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1600" b="0" i="0" u="none" strike="noStrike">
                          <a:solidFill>
                            <a:srgbClr val="000000"/>
                          </a:solidFill>
                          <a:effectLst/>
                          <a:latin typeface="Cambria"/>
                        </a:rPr>
                        <a:t>ED2</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85286">
                <a:tc>
                  <a:txBody>
                    <a:bodyPr/>
                    <a:lstStyle/>
                    <a:p>
                      <a:pPr algn="ctr" fontAlgn="ctr"/>
                      <a:r>
                        <a:rPr lang="es-ES" sz="1600" b="1" i="0" u="none" strike="noStrike" dirty="0">
                          <a:solidFill>
                            <a:srgbClr val="000000"/>
                          </a:solidFill>
                          <a:effectLst/>
                          <a:latin typeface="Cambria"/>
                        </a:rPr>
                        <a:t>23</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1600" b="0" i="0" u="none" strike="noStrike">
                          <a:solidFill>
                            <a:srgbClr val="FF0000"/>
                          </a:solidFill>
                          <a:effectLst/>
                          <a:latin typeface="Cambria"/>
                        </a:rPr>
                        <a:t> </a:t>
                      </a:r>
                    </a:p>
                  </a:txBody>
                  <a:tcPr marL="10215" marR="10215" marT="102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1600" b="0" i="0" u="none" strike="noStrike">
                          <a:solidFill>
                            <a:srgbClr val="000000"/>
                          </a:solidFill>
                          <a:effectLst/>
                          <a:latin typeface="Cambria"/>
                        </a:rPr>
                        <a:t> </a:t>
                      </a:r>
                    </a:p>
                  </a:txBody>
                  <a:tcPr marL="10215" marR="10215" marT="102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1600" b="0" i="0" u="none" strike="noStrike">
                          <a:solidFill>
                            <a:srgbClr val="000000"/>
                          </a:solidFill>
                          <a:effectLst/>
                          <a:latin typeface="Cambria"/>
                        </a:rPr>
                        <a:t>ED3</a:t>
                      </a:r>
                    </a:p>
                  </a:txBody>
                  <a:tcPr marL="10215" marR="10215" marT="10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600" b="0" i="0" u="none" strike="noStrike" dirty="0">
                          <a:solidFill>
                            <a:srgbClr val="000000"/>
                          </a:solidFill>
                          <a:effectLst/>
                          <a:latin typeface="Calibri"/>
                        </a:rPr>
                        <a:t> </a:t>
                      </a:r>
                    </a:p>
                  </a:txBody>
                  <a:tcPr marL="10215" marR="10215" marT="102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55038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72751" y="412421"/>
            <a:ext cx="4798497" cy="923330"/>
          </a:xfrm>
          <a:prstGeom prst="rect">
            <a:avLst/>
          </a:prstGeom>
          <a:noFill/>
        </p:spPr>
        <p:txBody>
          <a:bodyPr wrap="non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Secuenciación</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2683139860"/>
              </p:ext>
            </p:extLst>
          </p:nvPr>
        </p:nvGraphicFramePr>
        <p:xfrm>
          <a:off x="2066698" y="1335751"/>
          <a:ext cx="4953000" cy="2057400"/>
        </p:xfrm>
        <a:graphic>
          <a:graphicData uri="http://schemas.openxmlformats.org/drawingml/2006/table">
            <a:tbl>
              <a:tblPr/>
              <a:tblGrid>
                <a:gridCol w="825500"/>
                <a:gridCol w="825500"/>
                <a:gridCol w="825500"/>
                <a:gridCol w="825500"/>
                <a:gridCol w="825500"/>
                <a:gridCol w="825500"/>
              </a:tblGrid>
              <a:tr h="469900">
                <a:tc>
                  <a:txBody>
                    <a:bodyPr/>
                    <a:lstStyle/>
                    <a:p>
                      <a:pPr algn="ctr" fontAlgn="ctr"/>
                      <a:endParaRPr lang="es-ES" sz="3000" b="1" i="0" u="none" strike="noStrike">
                        <a:solidFill>
                          <a:srgbClr val="000000"/>
                        </a:solidFill>
                        <a:effectLst/>
                        <a:latin typeface="Cambria"/>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17500">
                <a:tc>
                  <a:txBody>
                    <a:bodyPr/>
                    <a:lstStyle/>
                    <a:p>
                      <a:pPr algn="ctr" fontAlgn="ctr"/>
                      <a:r>
                        <a:rPr lang="es-ES" sz="2000" b="1" i="0" u="none" strike="noStrike" dirty="0">
                          <a:solidFill>
                            <a:srgbClr val="000000"/>
                          </a:solidFill>
                          <a:effectLst/>
                          <a:latin typeface="Cambria"/>
                        </a:rPr>
                        <a:t>24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gridSpan="2">
                  <a:txBody>
                    <a:bodyPr/>
                    <a:lstStyle/>
                    <a:p>
                      <a:pPr algn="ctr" fontAlgn="ctr"/>
                      <a:r>
                        <a:rPr lang="es-ES" sz="2000" b="0" i="0" u="none" strike="noStrike" dirty="0">
                          <a:solidFill>
                            <a:srgbClr val="000000"/>
                          </a:solidFill>
                          <a:effectLst/>
                          <a:latin typeface="Cambria"/>
                        </a:rPr>
                        <a:t>RI5*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es-ES"/>
                    </a:p>
                  </a:txBody>
                  <a:tcPr/>
                </a:tc>
                <a:tc rowSpan="3" gridSpan="3">
                  <a:txBody>
                    <a:bodyPr/>
                    <a:lstStyle/>
                    <a:p>
                      <a:pPr algn="ctr"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3" hMerge="1">
                  <a:txBody>
                    <a:bodyPr/>
                    <a:lstStyle/>
                    <a:p>
                      <a:endParaRPr lang="es-ES"/>
                    </a:p>
                  </a:txBody>
                  <a:tcPr/>
                </a:tc>
                <a:tc rowSpan="3" hMerge="1">
                  <a:txBody>
                    <a:bodyPr/>
                    <a:lstStyle/>
                    <a:p>
                      <a:endParaRPr lang="es-ES"/>
                    </a:p>
                  </a:txBody>
                  <a:tcPr/>
                </a:tc>
              </a:tr>
              <a:tr h="317500">
                <a:tc>
                  <a:txBody>
                    <a:bodyPr/>
                    <a:lstStyle/>
                    <a:p>
                      <a:pPr algn="ctr" fontAlgn="ctr"/>
                      <a:r>
                        <a:rPr lang="es-ES" sz="2000" b="1" i="0" u="none" strike="noStrike">
                          <a:solidFill>
                            <a:srgbClr val="000000"/>
                          </a:solidFill>
                          <a:effectLst/>
                          <a:latin typeface="Cambria"/>
                        </a:rPr>
                        <a:t>25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gridSpan="2">
                  <a:txBody>
                    <a:bodyPr/>
                    <a:lstStyle/>
                    <a:p>
                      <a:pPr algn="ctr" fontAlgn="ctr"/>
                      <a:r>
                        <a:rPr lang="es-ES" sz="2000" b="0" i="0" u="none" strike="noStrike" dirty="0">
                          <a:solidFill>
                            <a:srgbClr val="000000"/>
                          </a:solidFill>
                          <a:effectLst/>
                          <a:latin typeface="Cambria"/>
                        </a:rPr>
                        <a:t>RI3*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317500">
                <a:tc>
                  <a:txBody>
                    <a:bodyPr/>
                    <a:lstStyle/>
                    <a:p>
                      <a:pPr algn="ctr" fontAlgn="ctr"/>
                      <a:r>
                        <a:rPr lang="es-ES" sz="2000" b="1" i="0" u="none" strike="noStrike">
                          <a:solidFill>
                            <a:srgbClr val="000000"/>
                          </a:solidFill>
                          <a:effectLst/>
                          <a:latin typeface="Cambria"/>
                        </a:rPr>
                        <a:t>26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gridSpan="2">
                  <a:txBody>
                    <a:bodyPr/>
                    <a:lstStyle/>
                    <a:p>
                      <a:pPr algn="ctr" fontAlgn="ctr"/>
                      <a:r>
                        <a:rPr lang="es-ES" sz="2000" b="0" i="0" u="none" strike="noStrike" dirty="0">
                          <a:solidFill>
                            <a:srgbClr val="000000"/>
                          </a:solidFill>
                          <a:effectLst/>
                          <a:latin typeface="Cambria"/>
                        </a:rPr>
                        <a:t>RI6*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317500">
                <a:tc>
                  <a:txBody>
                    <a:bodyPr/>
                    <a:lstStyle/>
                    <a:p>
                      <a:pPr algn="ctr" fontAlgn="ctr"/>
                      <a:r>
                        <a:rPr lang="es-ES" sz="2000" b="1" i="0" u="none" strike="noStrike">
                          <a:solidFill>
                            <a:srgbClr val="000000"/>
                          </a:solidFill>
                          <a:effectLst/>
                          <a:latin typeface="Cambria"/>
                        </a:rPr>
                        <a:t>27</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FF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solidFill>
                      <a:srgbClr val="FFFFFF"/>
                    </a:solidFill>
                  </a:tcPr>
                </a:tc>
                <a:tc>
                  <a:txBody>
                    <a:bodyPr/>
                    <a:lstStyle/>
                    <a:p>
                      <a:pPr algn="l" fontAlgn="ctr"/>
                      <a:r>
                        <a:rPr lang="es-ES" sz="2000" b="0" i="0" u="none" strike="noStrike">
                          <a:solidFill>
                            <a:srgbClr val="FF0000"/>
                          </a:solidFill>
                          <a:effectLst/>
                          <a:latin typeface="Cambria"/>
                        </a:rPr>
                        <a:t>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dirty="0">
                          <a:solidFill>
                            <a:srgbClr val="000000"/>
                          </a:solidFill>
                          <a:effectLst/>
                          <a:latin typeface="Cambria"/>
                        </a:rPr>
                        <a:t>PC1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dirty="0">
                          <a:solidFill>
                            <a:srgbClr val="000000"/>
                          </a:solidFill>
                          <a:effectLst/>
                          <a:latin typeface="Cambria"/>
                        </a:rPr>
                        <a:t>28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dirty="0">
                          <a:solidFill>
                            <a:srgbClr val="000000"/>
                          </a:solidFill>
                          <a:effectLst/>
                          <a:latin typeface="Cambria"/>
                        </a:rPr>
                        <a:t>PC2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s-ES" sz="2000" b="0" i="0" u="none" strike="noStrike" dirty="0">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141311016"/>
              </p:ext>
            </p:extLst>
          </p:nvPr>
        </p:nvGraphicFramePr>
        <p:xfrm>
          <a:off x="2066698" y="1335751"/>
          <a:ext cx="4953000" cy="3009900"/>
        </p:xfrm>
        <a:graphic>
          <a:graphicData uri="http://schemas.openxmlformats.org/drawingml/2006/table">
            <a:tbl>
              <a:tblPr/>
              <a:tblGrid>
                <a:gridCol w="825500"/>
                <a:gridCol w="825500"/>
                <a:gridCol w="825500"/>
                <a:gridCol w="825500"/>
                <a:gridCol w="825500"/>
                <a:gridCol w="825500"/>
              </a:tblGrid>
              <a:tr h="469900">
                <a:tc>
                  <a:txBody>
                    <a:bodyPr/>
                    <a:lstStyle/>
                    <a:p>
                      <a:pPr algn="ctr" fontAlgn="ctr"/>
                      <a:endParaRPr lang="es-ES" sz="3000" b="1" i="0" u="none" strike="noStrike">
                        <a:solidFill>
                          <a:srgbClr val="000000"/>
                        </a:solidFill>
                        <a:effectLst/>
                        <a:latin typeface="Cambria"/>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17500">
                <a:tc>
                  <a:txBody>
                    <a:bodyPr/>
                    <a:lstStyle/>
                    <a:p>
                      <a:pPr algn="ctr" fontAlgn="ctr"/>
                      <a:r>
                        <a:rPr lang="es-ES" sz="2000" b="1" i="0" u="none" strike="noStrike">
                          <a:solidFill>
                            <a:srgbClr val="000000"/>
                          </a:solidFill>
                          <a:effectLst/>
                          <a:latin typeface="Cambria"/>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2000" b="0" i="0" u="none" strike="noStrike">
                          <a:solidFill>
                            <a:srgbClr val="000000"/>
                          </a:solidFill>
                          <a:effectLst/>
                          <a:latin typeface="Cambria"/>
                        </a:rPr>
                        <a:t>RI5*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rowSpan="3" gridSpan="3">
                  <a:txBody>
                    <a:bodyPr/>
                    <a:lstStyle/>
                    <a:p>
                      <a:pPr algn="ctr"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es-ES"/>
                    </a:p>
                  </a:txBody>
                  <a:tcPr/>
                </a:tc>
                <a:tc rowSpan="3" hMerge="1">
                  <a:txBody>
                    <a:bodyPr/>
                    <a:lstStyle/>
                    <a:p>
                      <a:endParaRPr lang="es-ES"/>
                    </a:p>
                  </a:txBody>
                  <a:tcPr/>
                </a:tc>
              </a:tr>
              <a:tr h="317500">
                <a:tc>
                  <a:txBody>
                    <a:bodyPr/>
                    <a:lstStyle/>
                    <a:p>
                      <a:pPr algn="ctr" fontAlgn="ctr"/>
                      <a:r>
                        <a:rPr lang="es-ES" sz="2000" b="1" i="0" u="none" strike="noStrike">
                          <a:solidFill>
                            <a:srgbClr val="000000"/>
                          </a:solidFill>
                          <a:effectLst/>
                          <a:latin typeface="Cambria"/>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2000" b="0" i="0" u="none" strike="noStrike">
                          <a:solidFill>
                            <a:srgbClr val="000000"/>
                          </a:solidFill>
                          <a:effectLst/>
                          <a:latin typeface="Cambria"/>
                        </a:rPr>
                        <a:t>RI3*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317500">
                <a:tc>
                  <a:txBody>
                    <a:bodyPr/>
                    <a:lstStyle/>
                    <a:p>
                      <a:pPr algn="ctr" fontAlgn="ctr"/>
                      <a:r>
                        <a:rPr lang="es-ES" sz="2000" b="1" i="0" u="none" strike="noStrike">
                          <a:solidFill>
                            <a:srgbClr val="000000"/>
                          </a:solidFill>
                          <a:effectLst/>
                          <a:latin typeface="Cambria"/>
                        </a:rPr>
                        <a:t>26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2000" b="0" i="0" u="none" strike="noStrike">
                          <a:solidFill>
                            <a:srgbClr val="000000"/>
                          </a:solidFill>
                          <a:effectLst/>
                          <a:latin typeface="Cambria"/>
                        </a:rPr>
                        <a:t>RI6*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317500">
                <a:tc>
                  <a:txBody>
                    <a:bodyPr/>
                    <a:lstStyle/>
                    <a:p>
                      <a:pPr algn="ctr" fontAlgn="ctr"/>
                      <a:r>
                        <a:rPr lang="es-ES" sz="2000" b="1" i="0" u="none" strike="noStrike">
                          <a:solidFill>
                            <a:srgbClr val="000000"/>
                          </a:solidFill>
                          <a:effectLst/>
                          <a:latin typeface="Cambria"/>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FF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2000" b="0" i="0" u="none" strike="noStrike">
                          <a:solidFill>
                            <a:srgbClr val="FF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PC1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28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PC2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317500">
                <a:tc>
                  <a:txBody>
                    <a:bodyPr/>
                    <a:lstStyle/>
                    <a:p>
                      <a:pPr algn="ctr" fontAlgn="ctr"/>
                      <a:r>
                        <a:rPr lang="es-ES" sz="2000" b="1" i="0" u="none" strike="noStrike">
                          <a:solidFill>
                            <a:srgbClr val="000000"/>
                          </a:solidFill>
                          <a:effectLst/>
                          <a:latin typeface="Cambria"/>
                        </a:rPr>
                        <a:t>29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2000" b="0" i="0" u="none" strike="noStrike">
                          <a:solidFill>
                            <a:srgbClr val="000000"/>
                          </a:solidFill>
                          <a:effectLst/>
                          <a:latin typeface="Cambria"/>
                        </a:rPr>
                        <a:t>RI4*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r>
              <a:tr h="304800">
                <a:tc>
                  <a:txBody>
                    <a:bodyPr/>
                    <a:lstStyle/>
                    <a:p>
                      <a:pPr algn="ctr" fontAlgn="ctr"/>
                      <a:r>
                        <a:rPr lang="es-ES" sz="2000" b="1" i="0" u="none" strike="noStrike">
                          <a:solidFill>
                            <a:srgbClr val="000000"/>
                          </a:solidFill>
                          <a:effectLst/>
                          <a:latin typeface="Cambria"/>
                        </a:rPr>
                        <a:t>30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2000" b="0" i="0" u="none" strike="noStrike" dirty="0">
                          <a:solidFill>
                            <a:srgbClr val="000000"/>
                          </a:solidFill>
                          <a:effectLst/>
                          <a:latin typeface="Cambria"/>
                        </a:rPr>
                        <a:t>RI7*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17500">
                <a:tc>
                  <a:txBody>
                    <a:bodyPr/>
                    <a:lstStyle/>
                    <a:p>
                      <a:pPr algn="ctr" fontAlgn="ctr"/>
                      <a:r>
                        <a:rPr lang="es-ES" sz="2000" b="1" i="0" u="none" strike="noStrike">
                          <a:solidFill>
                            <a:srgbClr val="000000"/>
                          </a:solidFill>
                          <a:effectLst/>
                          <a:latin typeface="Cambria"/>
                        </a:rPr>
                        <a:t>31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dirty="0">
                          <a:solidFill>
                            <a:srgbClr val="000000"/>
                          </a:solidFill>
                          <a:effectLst/>
                          <a:latin typeface="Cambria"/>
                        </a:rPr>
                        <a:t>PC3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9551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204160829"/>
              </p:ext>
            </p:extLst>
          </p:nvPr>
        </p:nvGraphicFramePr>
        <p:xfrm>
          <a:off x="3083934" y="1335751"/>
          <a:ext cx="2976132" cy="5213821"/>
        </p:xfrm>
        <a:graphic>
          <a:graphicData uri="http://schemas.openxmlformats.org/drawingml/2006/table">
            <a:tbl>
              <a:tblPr/>
              <a:tblGrid>
                <a:gridCol w="496022"/>
                <a:gridCol w="496022"/>
                <a:gridCol w="496022"/>
                <a:gridCol w="496022"/>
                <a:gridCol w="496022"/>
                <a:gridCol w="496022"/>
              </a:tblGrid>
              <a:tr h="217487">
                <a:tc>
                  <a:txBody>
                    <a:bodyPr/>
                    <a:lstStyle/>
                    <a:p>
                      <a:pPr algn="ctr" fontAlgn="ctr"/>
                      <a:endParaRPr lang="es-ES" sz="1100" b="1" i="0" u="none" strike="noStrike">
                        <a:solidFill>
                          <a:srgbClr val="000000"/>
                        </a:solidFill>
                        <a:effectLst/>
                        <a:latin typeface="Cambria"/>
                      </a:endParaRPr>
                    </a:p>
                  </a:txBody>
                  <a:tcPr marL="4745" marR="4745" marT="474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FFFFFF"/>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1100" b="1" i="0" u="none" strike="noStrike">
                          <a:solidFill>
                            <a:srgbClr val="000000"/>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100" b="1" i="0" u="none" strike="noStrike">
                          <a:solidFill>
                            <a:srgbClr val="FFFFFF"/>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1100" b="1" i="0" u="none" strike="noStrike">
                          <a:solidFill>
                            <a:srgbClr val="000000"/>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100" b="1" i="0" u="none" strike="noStrike">
                          <a:solidFill>
                            <a:srgbClr val="FFFFFF"/>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6951">
                <a:tc rowSpan="2">
                  <a:txBody>
                    <a:bodyPr/>
                    <a:lstStyle/>
                    <a:p>
                      <a:pPr algn="ctr" fontAlgn="ctr"/>
                      <a:r>
                        <a:rPr lang="es-ES" sz="900" b="1" i="0" u="none" strike="noStrike" dirty="0">
                          <a:solidFill>
                            <a:srgbClr val="000000"/>
                          </a:solidFill>
                          <a:effectLst/>
                          <a:latin typeface="Cambria"/>
                        </a:rPr>
                        <a:t>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46951">
                <a:tc vMerge="1">
                  <a:txBody>
                    <a:bodyPr/>
                    <a:lstStyle/>
                    <a:p>
                      <a:endParaRPr lang="es-ES"/>
                    </a:p>
                  </a:txBody>
                  <a:tcPr/>
                </a:tc>
                <a:tc>
                  <a:txBody>
                    <a:bodyPr/>
                    <a:lstStyle/>
                    <a:p>
                      <a:pPr algn="ctr" fontAlgn="ctr"/>
                      <a:r>
                        <a:rPr lang="es-ES" sz="900" b="0" i="0" u="none" strike="noStrike" dirty="0">
                          <a:solidFill>
                            <a:srgbClr val="000000"/>
                          </a:solidFill>
                          <a:effectLst/>
                          <a:latin typeface="Cambria"/>
                        </a:rPr>
                        <a:t>CO1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IG5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IG6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CM3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CM4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IG2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CM2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IG1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7</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IM1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8</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ctr" fontAlgn="ctr"/>
                      <a:r>
                        <a:rPr lang="es-ES" sz="900" b="0" i="0" u="none" strike="noStrike" dirty="0">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IM2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dirty="0">
                          <a:solidFill>
                            <a:srgbClr val="000000"/>
                          </a:solidFill>
                          <a:effectLst/>
                          <a:latin typeface="Cambria"/>
                        </a:rPr>
                        <a:t>9</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EC1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10</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EC2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CO2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rowSpan="3">
                  <a:txBody>
                    <a:bodyPr/>
                    <a:lstStyle/>
                    <a:p>
                      <a:pPr algn="ctr" fontAlgn="ctr"/>
                      <a:r>
                        <a:rPr lang="es-ES" sz="900" b="1" i="0" u="none" strike="noStrike">
                          <a:solidFill>
                            <a:srgbClr val="000000"/>
                          </a:solidFill>
                          <a:effectLst/>
                          <a:latin typeface="Cambria"/>
                        </a:rPr>
                        <a:t>14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CM1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dirty="0">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vMerge="1">
                  <a:txBody>
                    <a:bodyPr/>
                    <a:lstStyle/>
                    <a:p>
                      <a:endParaRPr lang="es-ES"/>
                    </a:p>
                  </a:txBody>
                  <a:tcPr/>
                </a:tc>
                <a:tc gridSpan="2">
                  <a:txBody>
                    <a:bodyPr/>
                    <a:lstStyle/>
                    <a:p>
                      <a:pPr algn="ctr" fontAlgn="ctr"/>
                      <a:r>
                        <a:rPr lang="es-ES" sz="900" b="0" i="0" u="none" strike="noStrike">
                          <a:solidFill>
                            <a:srgbClr val="000000"/>
                          </a:solidFill>
                          <a:effectLst/>
                          <a:latin typeface="Cambria"/>
                        </a:rPr>
                        <a:t>RI2*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vMerge="1">
                  <a:txBody>
                    <a:bodyPr/>
                    <a:lstStyle/>
                    <a:p>
                      <a:endParaRPr lang="es-ES"/>
                    </a:p>
                  </a:txBody>
                  <a:tcPr/>
                </a:tc>
                <a:tc gridSpan="2">
                  <a:txBody>
                    <a:bodyPr/>
                    <a:lstStyle/>
                    <a:p>
                      <a:pPr algn="ctr" fontAlgn="ctr"/>
                      <a:r>
                        <a:rPr lang="es-ES" sz="900" b="0" i="0" u="none" strike="noStrike">
                          <a:solidFill>
                            <a:srgbClr val="000000"/>
                          </a:solidFill>
                          <a:effectLst/>
                          <a:latin typeface="Cambria"/>
                        </a:rPr>
                        <a:t>RI1*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dirty="0">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CA3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IG3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dirty="0">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17</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FF0000"/>
                          </a:solidFill>
                          <a:effectLst/>
                          <a:latin typeface="Cambria"/>
                        </a:rPr>
                        <a:t>CM6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FF0000"/>
                          </a:solidFill>
                          <a:effectLst/>
                          <a:latin typeface="Cambria"/>
                        </a:rPr>
                        <a:t>CM5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FF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18</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FF0000"/>
                          </a:solidFill>
                          <a:effectLst/>
                          <a:latin typeface="Cambria"/>
                        </a:rPr>
                        <a:t>IG4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19</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ED1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20</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dirty="0">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IM3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dirty="0">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EC3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ED2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12700" cap="flat" cmpd="sng" algn="ctr">
                      <a:solidFill>
                        <a:scrgbClr r="0" g="0" b="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dirty="0">
                          <a:solidFill>
                            <a:srgbClr val="000000"/>
                          </a:solidFill>
                          <a:effectLst/>
                          <a:latin typeface="Cambria"/>
                        </a:rPr>
                        <a:t>ED3</a:t>
                      </a:r>
                    </a:p>
                  </a:txBody>
                  <a:tcPr marL="4745" marR="4745" marT="474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900" b="0" i="0" u="none" strike="noStrike" dirty="0">
                          <a:solidFill>
                            <a:srgbClr val="000000"/>
                          </a:solidFill>
                          <a:effectLst/>
                          <a:latin typeface="Calibri"/>
                        </a:rPr>
                        <a:t> </a:t>
                      </a:r>
                    </a:p>
                  </a:txBody>
                  <a:tcPr marL="4745" marR="4745" marT="4745"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rowSpan="3" gridSpan="3">
                  <a:txBody>
                    <a:bodyPr/>
                    <a:lstStyle/>
                    <a:p>
                      <a:pPr algn="ctr" fontAlgn="ctr"/>
                      <a:r>
                        <a:rPr lang="es-ES" sz="900" b="0" i="0" u="none" strike="noStrike" dirty="0">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es-ES"/>
                    </a:p>
                  </a:txBody>
                  <a:tcPr/>
                </a:tc>
                <a:tc rowSpan="3" hMerge="1">
                  <a:txBody>
                    <a:bodyPr/>
                    <a:lstStyle/>
                    <a:p>
                      <a:endParaRPr lang="es-ES"/>
                    </a:p>
                  </a:txBody>
                  <a:tcPr/>
                </a:tc>
              </a:tr>
              <a:tr h="146951">
                <a:tc>
                  <a:txBody>
                    <a:bodyPr/>
                    <a:lstStyle/>
                    <a:p>
                      <a:pPr algn="ctr" fontAlgn="ctr"/>
                      <a:r>
                        <a:rPr lang="es-ES" sz="900" b="1" i="0" u="none" strike="noStrike">
                          <a:solidFill>
                            <a:srgbClr val="000000"/>
                          </a:solidFill>
                          <a:effectLst/>
                          <a:latin typeface="Cambria"/>
                        </a:rPr>
                        <a:t>25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146951">
                <a:tc>
                  <a:txBody>
                    <a:bodyPr/>
                    <a:lstStyle/>
                    <a:p>
                      <a:pPr algn="ctr" fontAlgn="ctr"/>
                      <a:r>
                        <a:rPr lang="es-ES" sz="900" b="1" i="0" u="none" strike="noStrike">
                          <a:solidFill>
                            <a:srgbClr val="000000"/>
                          </a:solidFill>
                          <a:effectLst/>
                          <a:latin typeface="Cambria"/>
                        </a:rPr>
                        <a:t>26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146951">
                <a:tc>
                  <a:txBody>
                    <a:bodyPr/>
                    <a:lstStyle/>
                    <a:p>
                      <a:pPr algn="ctr" fontAlgn="ctr"/>
                      <a:r>
                        <a:rPr lang="es-ES" sz="900" b="1" i="0" u="none" strike="noStrike">
                          <a:solidFill>
                            <a:srgbClr val="000000"/>
                          </a:solidFill>
                          <a:effectLst/>
                          <a:latin typeface="Cambria"/>
                        </a:rPr>
                        <a:t>27</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900" b="0" i="0" u="none" strike="noStrike">
                          <a:solidFill>
                            <a:srgbClr val="FF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PC1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28</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dirty="0">
                          <a:solidFill>
                            <a:srgbClr val="000000"/>
                          </a:solidFill>
                          <a:effectLst/>
                          <a:latin typeface="Cambria"/>
                        </a:rPr>
                        <a:t>PC2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29</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dirty="0">
                          <a:solidFill>
                            <a:srgbClr val="000000"/>
                          </a:solidFill>
                          <a:effectLst/>
                          <a:latin typeface="Cambria"/>
                        </a:rPr>
                        <a:t> </a:t>
                      </a:r>
                    </a:p>
                  </a:txBody>
                  <a:tcPr marL="4745" marR="4745" marT="47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30</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RI7*</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ctr" fontAlgn="ctr"/>
                      <a:r>
                        <a:rPr lang="es-ES" sz="900" b="0" i="0" u="none" strike="noStrike" dirty="0">
                          <a:solidFill>
                            <a:srgbClr val="000000"/>
                          </a:solidFill>
                          <a:effectLst/>
                          <a:latin typeface="Cambria"/>
                        </a:rPr>
                        <a:t> </a:t>
                      </a:r>
                    </a:p>
                  </a:txBody>
                  <a:tcPr marL="4745" marR="4745" marT="474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46951">
                <a:tc>
                  <a:txBody>
                    <a:bodyPr/>
                    <a:lstStyle/>
                    <a:p>
                      <a:pPr algn="ctr" fontAlgn="ctr"/>
                      <a:r>
                        <a:rPr lang="es-ES" sz="900" b="1" i="0" u="none" strike="noStrike">
                          <a:solidFill>
                            <a:srgbClr val="000000"/>
                          </a:solidFill>
                          <a:effectLst/>
                          <a:latin typeface="Cambria"/>
                        </a:rPr>
                        <a:t>31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dirty="0">
                          <a:solidFill>
                            <a:srgbClr val="000000"/>
                          </a:solidFill>
                          <a:effectLst/>
                          <a:latin typeface="Cambria"/>
                        </a:rPr>
                        <a:t>PC3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ángulo 4"/>
          <p:cNvSpPr/>
          <p:nvPr/>
        </p:nvSpPr>
        <p:spPr>
          <a:xfrm>
            <a:off x="2172751" y="412421"/>
            <a:ext cx="4798497" cy="923330"/>
          </a:xfrm>
          <a:prstGeom prst="rect">
            <a:avLst/>
          </a:prstGeom>
          <a:noFill/>
        </p:spPr>
        <p:txBody>
          <a:bodyPr wrap="non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Secuenciación</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458864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345295861"/>
              </p:ext>
            </p:extLst>
          </p:nvPr>
        </p:nvGraphicFramePr>
        <p:xfrm>
          <a:off x="3083934" y="1335751"/>
          <a:ext cx="2976132" cy="5213821"/>
        </p:xfrm>
        <a:graphic>
          <a:graphicData uri="http://schemas.openxmlformats.org/drawingml/2006/table">
            <a:tbl>
              <a:tblPr/>
              <a:tblGrid>
                <a:gridCol w="496022"/>
                <a:gridCol w="496022"/>
                <a:gridCol w="496022"/>
                <a:gridCol w="496022"/>
                <a:gridCol w="496022"/>
                <a:gridCol w="496022"/>
              </a:tblGrid>
              <a:tr h="217487">
                <a:tc>
                  <a:txBody>
                    <a:bodyPr/>
                    <a:lstStyle/>
                    <a:p>
                      <a:pPr algn="ctr" fontAlgn="ctr"/>
                      <a:endParaRPr lang="es-ES" sz="1100" b="1" i="0" u="none" strike="noStrike">
                        <a:solidFill>
                          <a:srgbClr val="000000"/>
                        </a:solidFill>
                        <a:effectLst/>
                        <a:latin typeface="Cambria"/>
                      </a:endParaRPr>
                    </a:p>
                  </a:txBody>
                  <a:tcPr marL="4745" marR="4745" marT="474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FFFFFF"/>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1100" b="1" i="0" u="none" strike="noStrike">
                          <a:solidFill>
                            <a:srgbClr val="000000"/>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100" b="1" i="0" u="none" strike="noStrike">
                          <a:solidFill>
                            <a:srgbClr val="FFFFFF"/>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1100" b="1" i="0" u="none" strike="noStrike">
                          <a:solidFill>
                            <a:srgbClr val="000000"/>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100" b="1" i="0" u="none" strike="noStrike">
                          <a:solidFill>
                            <a:srgbClr val="FFFFFF"/>
                          </a:solidFill>
                          <a:effectLst/>
                          <a:latin typeface="Cambria"/>
                        </a:rPr>
                        <a:t>√</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6951">
                <a:tc rowSpan="2">
                  <a:txBody>
                    <a:bodyPr/>
                    <a:lstStyle/>
                    <a:p>
                      <a:pPr algn="ctr" fontAlgn="ctr"/>
                      <a:r>
                        <a:rPr lang="es-ES" sz="900" b="1" i="0" u="none" strike="noStrike" dirty="0">
                          <a:solidFill>
                            <a:srgbClr val="000000"/>
                          </a:solidFill>
                          <a:effectLst/>
                          <a:latin typeface="Cambria"/>
                        </a:rPr>
                        <a:t>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46951">
                <a:tc vMerge="1">
                  <a:txBody>
                    <a:bodyPr/>
                    <a:lstStyle/>
                    <a:p>
                      <a:endParaRPr lang="es-ES"/>
                    </a:p>
                  </a:txBody>
                  <a:tcPr/>
                </a:tc>
                <a:tc>
                  <a:txBody>
                    <a:bodyPr/>
                    <a:lstStyle/>
                    <a:p>
                      <a:pPr algn="ctr" fontAlgn="ctr"/>
                      <a:r>
                        <a:rPr lang="es-ES" sz="900" b="0" i="0" u="none" strike="noStrike" dirty="0">
                          <a:solidFill>
                            <a:srgbClr val="000000"/>
                          </a:solidFill>
                          <a:effectLst/>
                          <a:latin typeface="Cambria"/>
                        </a:rPr>
                        <a:t>CO1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IG5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IG6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CM3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CM4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IG2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CM2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IG1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7</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IM1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8</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ctr" fontAlgn="ctr"/>
                      <a:r>
                        <a:rPr lang="es-ES" sz="900" b="0" i="0" u="none" strike="noStrike" dirty="0">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IM2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dirty="0">
                          <a:solidFill>
                            <a:srgbClr val="000000"/>
                          </a:solidFill>
                          <a:effectLst/>
                          <a:latin typeface="Cambria"/>
                        </a:rPr>
                        <a:t>9</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EC1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10</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EC2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CO2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CA5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rowSpan="3">
                  <a:txBody>
                    <a:bodyPr/>
                    <a:lstStyle/>
                    <a:p>
                      <a:pPr algn="ctr" fontAlgn="ctr"/>
                      <a:r>
                        <a:rPr lang="es-ES" sz="900" b="1" i="0" u="none" strike="noStrike">
                          <a:solidFill>
                            <a:srgbClr val="000000"/>
                          </a:solidFill>
                          <a:effectLst/>
                          <a:latin typeface="Cambria"/>
                        </a:rPr>
                        <a:t>14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CM1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dirty="0">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vMerge="1">
                  <a:txBody>
                    <a:bodyPr/>
                    <a:lstStyle/>
                    <a:p>
                      <a:endParaRPr lang="es-ES"/>
                    </a:p>
                  </a:txBody>
                  <a:tcPr/>
                </a:tc>
                <a:tc gridSpan="2">
                  <a:txBody>
                    <a:bodyPr/>
                    <a:lstStyle/>
                    <a:p>
                      <a:pPr algn="ctr" fontAlgn="ctr"/>
                      <a:r>
                        <a:rPr lang="es-ES" sz="900" b="0" i="0" u="none" strike="noStrike">
                          <a:solidFill>
                            <a:srgbClr val="000000"/>
                          </a:solidFill>
                          <a:effectLst/>
                          <a:latin typeface="Cambria"/>
                        </a:rPr>
                        <a:t>RI2*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vMerge="1">
                  <a:txBody>
                    <a:bodyPr/>
                    <a:lstStyle/>
                    <a:p>
                      <a:endParaRPr lang="es-ES"/>
                    </a:p>
                  </a:txBody>
                  <a:tcPr/>
                </a:tc>
                <a:tc gridSpan="2">
                  <a:txBody>
                    <a:bodyPr/>
                    <a:lstStyle/>
                    <a:p>
                      <a:pPr algn="ctr" fontAlgn="ctr"/>
                      <a:r>
                        <a:rPr lang="es-ES" sz="900" b="0" i="0" u="none" strike="noStrike">
                          <a:solidFill>
                            <a:srgbClr val="000000"/>
                          </a:solidFill>
                          <a:effectLst/>
                          <a:latin typeface="Cambria"/>
                        </a:rPr>
                        <a:t>RI1*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dirty="0">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CA3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IG3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dirty="0">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17</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FF0000"/>
                          </a:solidFill>
                          <a:effectLst/>
                          <a:latin typeface="Cambria"/>
                        </a:rPr>
                        <a:t>CM6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FF0000"/>
                          </a:solidFill>
                          <a:effectLst/>
                          <a:latin typeface="Cambria"/>
                        </a:rPr>
                        <a:t>CM5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just" fontAlgn="ctr"/>
                      <a:r>
                        <a:rPr lang="es-ES" sz="900" b="0" i="0" u="none" strike="noStrike">
                          <a:solidFill>
                            <a:srgbClr val="FF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18</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FF0000"/>
                          </a:solidFill>
                          <a:effectLst/>
                          <a:latin typeface="Cambria"/>
                        </a:rPr>
                        <a:t>IG4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19</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ED1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20</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dirty="0">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IM3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dirty="0">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EC3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a:solidFill>
                            <a:srgbClr val="000000"/>
                          </a:solidFill>
                          <a:effectLst/>
                          <a:latin typeface="Cambria"/>
                        </a:rPr>
                        <a:t>ED2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w="12700" cap="flat" cmpd="sng" algn="ctr">
                      <a:solidFill>
                        <a:scrgbClr r="0" g="0" b="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dirty="0">
                          <a:solidFill>
                            <a:srgbClr val="000000"/>
                          </a:solidFill>
                          <a:effectLst/>
                          <a:latin typeface="Cambria"/>
                        </a:rPr>
                        <a:t>ED3</a:t>
                      </a:r>
                    </a:p>
                  </a:txBody>
                  <a:tcPr marL="4745" marR="4745" marT="474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b"/>
                      <a:r>
                        <a:rPr lang="es-ES" sz="900" b="0" i="0" u="none" strike="noStrike" dirty="0">
                          <a:solidFill>
                            <a:srgbClr val="000000"/>
                          </a:solidFill>
                          <a:effectLst/>
                          <a:latin typeface="Calibri"/>
                        </a:rPr>
                        <a:t> </a:t>
                      </a:r>
                    </a:p>
                  </a:txBody>
                  <a:tcPr marL="4745" marR="4745" marT="4745" marB="0" anchor="b">
                    <a:lnL w="12700" cap="flat" cmpd="sng" algn="ctr">
                      <a:solidFill>
                        <a:scrgbClr r="0" g="0" b="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rowSpan="3" gridSpan="3">
                  <a:txBody>
                    <a:bodyPr/>
                    <a:lstStyle/>
                    <a:p>
                      <a:pPr algn="ctr" fontAlgn="ctr"/>
                      <a:r>
                        <a:rPr lang="es-ES" sz="900" b="0" i="0" u="none" strike="noStrike" dirty="0">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es-ES"/>
                    </a:p>
                  </a:txBody>
                  <a:tcPr/>
                </a:tc>
                <a:tc rowSpan="3" hMerge="1">
                  <a:txBody>
                    <a:bodyPr/>
                    <a:lstStyle/>
                    <a:p>
                      <a:endParaRPr lang="es-ES"/>
                    </a:p>
                  </a:txBody>
                  <a:tcPr/>
                </a:tc>
              </a:tr>
              <a:tr h="146951">
                <a:tc>
                  <a:txBody>
                    <a:bodyPr/>
                    <a:lstStyle/>
                    <a:p>
                      <a:pPr algn="ctr" fontAlgn="ctr"/>
                      <a:r>
                        <a:rPr lang="es-ES" sz="900" b="1" i="0" u="none" strike="noStrike">
                          <a:solidFill>
                            <a:srgbClr val="000000"/>
                          </a:solidFill>
                          <a:effectLst/>
                          <a:latin typeface="Cambria"/>
                        </a:rPr>
                        <a:t>25</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146951">
                <a:tc>
                  <a:txBody>
                    <a:bodyPr/>
                    <a:lstStyle/>
                    <a:p>
                      <a:pPr algn="ctr" fontAlgn="ctr"/>
                      <a:r>
                        <a:rPr lang="es-ES" sz="900" b="1" i="0" u="none" strike="noStrike">
                          <a:solidFill>
                            <a:srgbClr val="000000"/>
                          </a:solidFill>
                          <a:effectLst/>
                          <a:latin typeface="Cambria"/>
                        </a:rPr>
                        <a:t>26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RI6*</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146951">
                <a:tc>
                  <a:txBody>
                    <a:bodyPr/>
                    <a:lstStyle/>
                    <a:p>
                      <a:pPr algn="ctr" fontAlgn="ctr"/>
                      <a:r>
                        <a:rPr lang="es-ES" sz="900" b="1" i="0" u="none" strike="noStrike">
                          <a:solidFill>
                            <a:srgbClr val="000000"/>
                          </a:solidFill>
                          <a:effectLst/>
                          <a:latin typeface="Cambria"/>
                        </a:rPr>
                        <a:t>27</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FF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900" b="0" i="0" u="none" strike="noStrike">
                          <a:solidFill>
                            <a:srgbClr val="FF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PC1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28</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dirty="0">
                          <a:solidFill>
                            <a:srgbClr val="000000"/>
                          </a:solidFill>
                          <a:effectLst/>
                          <a:latin typeface="Cambria"/>
                        </a:rPr>
                        <a:t>PC2</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effectLst/>
                          <a:latin typeface="Calibri"/>
                        </a:rPr>
                        <a:t> </a:t>
                      </a:r>
                    </a:p>
                  </a:txBody>
                  <a:tcPr marL="4745" marR="4745" marT="474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29</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RI4*</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dirty="0">
                          <a:solidFill>
                            <a:srgbClr val="000000"/>
                          </a:solidFill>
                          <a:effectLst/>
                          <a:latin typeface="Cambria"/>
                        </a:rPr>
                        <a:t> </a:t>
                      </a:r>
                    </a:p>
                  </a:txBody>
                  <a:tcPr marL="4745" marR="4745" marT="47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r>
              <a:tr h="146951">
                <a:tc>
                  <a:txBody>
                    <a:bodyPr/>
                    <a:lstStyle/>
                    <a:p>
                      <a:pPr algn="ctr" fontAlgn="ctr"/>
                      <a:r>
                        <a:rPr lang="es-ES" sz="900" b="1" i="0" u="none" strike="noStrike">
                          <a:solidFill>
                            <a:srgbClr val="000000"/>
                          </a:solidFill>
                          <a:effectLst/>
                          <a:latin typeface="Cambria"/>
                        </a:rPr>
                        <a:t>30</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ES" sz="900" b="0" i="0" u="none" strike="noStrike">
                          <a:solidFill>
                            <a:srgbClr val="000000"/>
                          </a:solidFill>
                          <a:effectLst/>
                          <a:latin typeface="Cambria"/>
                        </a:rPr>
                        <a:t>RI7*</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a:noFill/>
                    </a:lnR>
                    <a:lnT>
                      <a:noFill/>
                    </a:lnT>
                    <a:lnB>
                      <a:noFill/>
                    </a:lnB>
                    <a:solidFill>
                      <a:srgbClr val="FFFFFF"/>
                    </a:solidFill>
                  </a:tcPr>
                </a:tc>
                <a:tc>
                  <a:txBody>
                    <a:bodyPr/>
                    <a:lstStyle/>
                    <a:p>
                      <a:pPr algn="ctr" fontAlgn="ctr"/>
                      <a:r>
                        <a:rPr lang="es-ES" sz="900" b="0" i="0" u="none" strike="noStrike" dirty="0">
                          <a:solidFill>
                            <a:srgbClr val="000000"/>
                          </a:solidFill>
                          <a:effectLst/>
                          <a:latin typeface="Cambria"/>
                        </a:rPr>
                        <a:t> </a:t>
                      </a:r>
                    </a:p>
                  </a:txBody>
                  <a:tcPr marL="4745" marR="4745" marT="474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46951">
                <a:tc>
                  <a:txBody>
                    <a:bodyPr/>
                    <a:lstStyle/>
                    <a:p>
                      <a:pPr algn="ctr" fontAlgn="ctr"/>
                      <a:r>
                        <a:rPr lang="es-ES" sz="900" b="1" i="0" u="none" strike="noStrike">
                          <a:solidFill>
                            <a:srgbClr val="000000"/>
                          </a:solidFill>
                          <a:effectLst/>
                          <a:latin typeface="Cambria"/>
                        </a:rPr>
                        <a:t>31</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effectLst/>
                          <a:latin typeface="Cambria"/>
                        </a:rPr>
                        <a:t> </a:t>
                      </a:r>
                    </a:p>
                  </a:txBody>
                  <a:tcPr marL="4745" marR="4745" marT="47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effectLst/>
                          <a:latin typeface="Calibri"/>
                        </a:rPr>
                        <a:t> </a:t>
                      </a:r>
                    </a:p>
                  </a:txBody>
                  <a:tcPr marL="4745" marR="4745" marT="4745" marB="0" anchor="b">
                    <a:lnL>
                      <a:noFill/>
                    </a:lnL>
                    <a:lnR>
                      <a:noFill/>
                    </a:lnR>
                    <a:lnT>
                      <a:noFill/>
                    </a:lnT>
                    <a:lnB>
                      <a:noFill/>
                    </a:lnB>
                    <a:solidFill>
                      <a:srgbClr val="FFFFFF"/>
                    </a:solidFill>
                  </a:tcPr>
                </a:tc>
                <a:tc>
                  <a:txBody>
                    <a:bodyPr/>
                    <a:lstStyle/>
                    <a:p>
                      <a:pPr algn="l" fontAlgn="ctr"/>
                      <a:r>
                        <a:rPr lang="es-ES" sz="900" b="0" i="0" u="none" strike="noStrike">
                          <a:solidFill>
                            <a:srgbClr val="000000"/>
                          </a:solidFill>
                          <a:effectLst/>
                          <a:latin typeface="Cambria"/>
                        </a:rPr>
                        <a:t> </a:t>
                      </a:r>
                    </a:p>
                  </a:txBody>
                  <a:tcPr marL="4745" marR="4745" marT="47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900" b="0" i="0" u="none" strike="noStrike" dirty="0">
                          <a:solidFill>
                            <a:srgbClr val="000000"/>
                          </a:solidFill>
                          <a:effectLst/>
                          <a:latin typeface="Cambria"/>
                        </a:rPr>
                        <a:t>PC3</a:t>
                      </a:r>
                    </a:p>
                  </a:txBody>
                  <a:tcPr marL="4745" marR="4745" marT="4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ángulo 4"/>
          <p:cNvSpPr/>
          <p:nvPr/>
        </p:nvSpPr>
        <p:spPr>
          <a:xfrm>
            <a:off x="2172751" y="412421"/>
            <a:ext cx="4798497" cy="923330"/>
          </a:xfrm>
          <a:prstGeom prst="rect">
            <a:avLst/>
          </a:prstGeom>
          <a:noFill/>
        </p:spPr>
        <p:txBody>
          <a:bodyPr wrap="non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Secuenciación</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3690642627"/>
              </p:ext>
            </p:extLst>
          </p:nvPr>
        </p:nvGraphicFramePr>
        <p:xfrm>
          <a:off x="6971248" y="1583743"/>
          <a:ext cx="1053031" cy="4810081"/>
        </p:xfrm>
        <a:graphic>
          <a:graphicData uri="http://schemas.openxmlformats.org/drawingml/2006/table">
            <a:tbl>
              <a:tblPr/>
              <a:tblGrid>
                <a:gridCol w="173979"/>
                <a:gridCol w="705073"/>
                <a:gridCol w="173979"/>
              </a:tblGrid>
              <a:tr h="141015">
                <a:tc rowSpan="3">
                  <a:txBody>
                    <a:bodyPr/>
                    <a:lstStyle/>
                    <a:p>
                      <a:pPr algn="ctr" fontAlgn="ctr"/>
                      <a:r>
                        <a:rPr lang="es-ES" sz="1000" b="1" i="0" u="none" strike="noStrike">
                          <a:solidFill>
                            <a:srgbClr val="000000"/>
                          </a:solidFill>
                          <a:effectLst/>
                          <a:latin typeface="Calibri"/>
                        </a:rPr>
                        <a:t>1</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CA1</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vMerge="1">
                  <a:txBody>
                    <a:bodyPr/>
                    <a:lstStyle/>
                    <a:p>
                      <a:endParaRPr lang="es-ES"/>
                    </a:p>
                  </a:txBody>
                  <a:tcPr/>
                </a:tc>
                <a:tc>
                  <a:txBody>
                    <a:bodyPr/>
                    <a:lstStyle/>
                    <a:p>
                      <a:pPr algn="ctr" fontAlgn="ctr"/>
                      <a:r>
                        <a:rPr lang="es-ES" sz="1000" b="0" i="0" u="none" strike="noStrike" dirty="0">
                          <a:solidFill>
                            <a:srgbClr val="000000"/>
                          </a:solidFill>
                          <a:effectLst/>
                          <a:latin typeface="Calibri"/>
                        </a:rPr>
                        <a:t>CA2</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vMerge="1">
                  <a:txBody>
                    <a:bodyPr/>
                    <a:lstStyle/>
                    <a:p>
                      <a:endParaRPr lang="es-ES"/>
                    </a:p>
                  </a:txBody>
                  <a:tcPr/>
                </a:tc>
                <a:tc>
                  <a:txBody>
                    <a:bodyPr/>
                    <a:lstStyle/>
                    <a:p>
                      <a:pPr algn="ctr" fontAlgn="ctr"/>
                      <a:r>
                        <a:rPr lang="es-ES" sz="1000" b="0" i="0" u="none" strike="noStrike" dirty="0">
                          <a:solidFill>
                            <a:srgbClr val="000000"/>
                          </a:solidFill>
                          <a:effectLst/>
                          <a:latin typeface="Calibri"/>
                        </a:rPr>
                        <a:t>CO1</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a:txBody>
                    <a:bodyPr/>
                    <a:lstStyle/>
                    <a:p>
                      <a:pPr algn="ctr" fontAlgn="ctr"/>
                      <a:r>
                        <a:rPr lang="es-ES" sz="1000" b="1" i="0" u="none" strike="noStrike">
                          <a:solidFill>
                            <a:srgbClr val="000000"/>
                          </a:solidFill>
                          <a:effectLst/>
                          <a:latin typeface="Calibri"/>
                        </a:rPr>
                        <a:t>2</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CO2</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rowSpan="2">
                  <a:txBody>
                    <a:bodyPr/>
                    <a:lstStyle/>
                    <a:p>
                      <a:pPr algn="ctr" fontAlgn="ctr"/>
                      <a:r>
                        <a:rPr lang="es-ES" sz="1000" b="1" i="0" u="none" strike="noStrike">
                          <a:solidFill>
                            <a:srgbClr val="000000"/>
                          </a:solidFill>
                          <a:effectLst/>
                          <a:latin typeface="Calibri"/>
                        </a:rPr>
                        <a:t>3</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CA3</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vMerge="1">
                  <a:txBody>
                    <a:bodyPr/>
                    <a:lstStyle/>
                    <a:p>
                      <a:endParaRPr lang="es-ES"/>
                    </a:p>
                  </a:txBody>
                  <a:tcPr/>
                </a:tc>
                <a:tc>
                  <a:txBody>
                    <a:bodyPr/>
                    <a:lstStyle/>
                    <a:p>
                      <a:pPr algn="ctr" fontAlgn="ctr"/>
                      <a:r>
                        <a:rPr lang="es-ES" sz="1000" b="0" i="0" u="none" strike="noStrike" dirty="0">
                          <a:solidFill>
                            <a:srgbClr val="000000"/>
                          </a:solidFill>
                          <a:effectLst/>
                          <a:latin typeface="Calibri"/>
                        </a:rPr>
                        <a:t>CA4</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rowSpan="2">
                  <a:txBody>
                    <a:bodyPr/>
                    <a:lstStyle/>
                    <a:p>
                      <a:pPr algn="ctr" fontAlgn="ctr"/>
                      <a:r>
                        <a:rPr lang="es-ES" sz="1000" b="1" i="0" u="none" strike="noStrike">
                          <a:solidFill>
                            <a:srgbClr val="000000"/>
                          </a:solidFill>
                          <a:effectLst/>
                          <a:latin typeface="Calibri"/>
                        </a:rPr>
                        <a:t>4</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CA5</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vMerge="1">
                  <a:txBody>
                    <a:bodyPr/>
                    <a:lstStyle/>
                    <a:p>
                      <a:endParaRPr lang="es-ES"/>
                    </a:p>
                  </a:txBody>
                  <a:tcPr/>
                </a:tc>
                <a:tc>
                  <a:txBody>
                    <a:bodyPr/>
                    <a:lstStyle/>
                    <a:p>
                      <a:pPr algn="ctr" fontAlgn="ctr"/>
                      <a:r>
                        <a:rPr lang="es-ES" sz="1000" b="0" i="0" u="none" strike="noStrike" dirty="0">
                          <a:solidFill>
                            <a:srgbClr val="000000"/>
                          </a:solidFill>
                          <a:effectLst/>
                          <a:latin typeface="Calibri"/>
                        </a:rPr>
                        <a:t>CA6</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rowSpan="2">
                  <a:txBody>
                    <a:bodyPr/>
                    <a:lstStyle/>
                    <a:p>
                      <a:pPr algn="ctr" fontAlgn="ctr"/>
                      <a:r>
                        <a:rPr lang="es-ES" sz="1000" b="1" i="0" u="none" strike="noStrike">
                          <a:solidFill>
                            <a:srgbClr val="000000"/>
                          </a:solidFill>
                          <a:effectLst/>
                          <a:latin typeface="Calibri"/>
                        </a:rPr>
                        <a:t>5</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CM1</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vMerge="1">
                  <a:txBody>
                    <a:bodyPr/>
                    <a:lstStyle/>
                    <a:p>
                      <a:endParaRPr lang="es-ES"/>
                    </a:p>
                  </a:txBody>
                  <a:tcPr/>
                </a:tc>
                <a:tc>
                  <a:txBody>
                    <a:bodyPr/>
                    <a:lstStyle/>
                    <a:p>
                      <a:pPr algn="ctr" fontAlgn="ctr"/>
                      <a:r>
                        <a:rPr lang="es-ES" sz="1000" b="0" i="0" u="none" strike="noStrike" dirty="0">
                          <a:solidFill>
                            <a:srgbClr val="000000"/>
                          </a:solidFill>
                          <a:effectLst/>
                          <a:latin typeface="Calibri"/>
                        </a:rPr>
                        <a:t>CM2</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a:txBody>
                    <a:bodyPr/>
                    <a:lstStyle/>
                    <a:p>
                      <a:pPr algn="ctr" fontAlgn="ctr"/>
                      <a:r>
                        <a:rPr lang="es-ES" sz="1000" b="1" i="0" u="none" strike="noStrike">
                          <a:solidFill>
                            <a:srgbClr val="000000"/>
                          </a:solidFill>
                          <a:effectLst/>
                          <a:latin typeface="Calibri"/>
                        </a:rPr>
                        <a:t>6</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IG1</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412056">
                <a:tc>
                  <a:txBody>
                    <a:bodyPr/>
                    <a:lstStyle/>
                    <a:p>
                      <a:pPr algn="ctr" fontAlgn="ctr"/>
                      <a:r>
                        <a:rPr lang="es-ES" sz="1000" b="1" i="0" u="none" strike="noStrike">
                          <a:solidFill>
                            <a:srgbClr val="000000"/>
                          </a:solidFill>
                          <a:effectLst/>
                          <a:latin typeface="Calibri"/>
                        </a:rPr>
                        <a:t>7</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2 operaciones: CA1+CA2</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a:solidFill>
                            <a:srgbClr val="000000"/>
                          </a:solidFill>
                          <a:effectLst/>
                          <a:latin typeface="Calibri"/>
                        </a:rPr>
                        <a:t>?</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rowSpan="3">
                  <a:txBody>
                    <a:bodyPr/>
                    <a:lstStyle/>
                    <a:p>
                      <a:pPr algn="ctr" fontAlgn="ctr"/>
                      <a:r>
                        <a:rPr lang="es-ES" sz="1000" b="1" i="0" u="none" strike="noStrike">
                          <a:solidFill>
                            <a:srgbClr val="000000"/>
                          </a:solidFill>
                          <a:effectLst/>
                          <a:latin typeface="Calibri"/>
                        </a:rPr>
                        <a:t>8</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a:solidFill>
                            <a:srgbClr val="000000"/>
                          </a:solidFill>
                          <a:effectLst/>
                          <a:latin typeface="Calibri"/>
                        </a:rPr>
                        <a:t>CM5</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vMerge="1">
                  <a:txBody>
                    <a:bodyPr/>
                    <a:lstStyle/>
                    <a:p>
                      <a:endParaRPr lang="es-ES"/>
                    </a:p>
                  </a:txBody>
                  <a:tcPr/>
                </a:tc>
                <a:tc>
                  <a:txBody>
                    <a:bodyPr/>
                    <a:lstStyle/>
                    <a:p>
                      <a:pPr algn="ctr" fontAlgn="ctr"/>
                      <a:r>
                        <a:rPr lang="es-ES" sz="1000" b="0" i="0" u="none" strike="noStrike">
                          <a:solidFill>
                            <a:srgbClr val="000000"/>
                          </a:solidFill>
                          <a:effectLst/>
                          <a:latin typeface="Calibri"/>
                        </a:rPr>
                        <a:t>CM6</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vMerge="1">
                  <a:txBody>
                    <a:bodyPr/>
                    <a:lstStyle/>
                    <a:p>
                      <a:endParaRPr lang="es-ES"/>
                    </a:p>
                  </a:txBody>
                  <a:tcPr/>
                </a:tc>
                <a:tc>
                  <a:txBody>
                    <a:bodyPr/>
                    <a:lstStyle/>
                    <a:p>
                      <a:pPr algn="ctr" fontAlgn="ctr"/>
                      <a:r>
                        <a:rPr lang="es-ES" sz="1000" b="0" i="0" u="none" strike="noStrike">
                          <a:solidFill>
                            <a:srgbClr val="000000"/>
                          </a:solidFill>
                          <a:effectLst/>
                          <a:latin typeface="Calibri"/>
                        </a:rPr>
                        <a:t>IG5</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412056">
                <a:tc>
                  <a:txBody>
                    <a:bodyPr/>
                    <a:lstStyle/>
                    <a:p>
                      <a:pPr algn="ctr" fontAlgn="ctr"/>
                      <a:r>
                        <a:rPr lang="es-ES" sz="1000" b="1" i="0" u="none" strike="noStrike">
                          <a:solidFill>
                            <a:srgbClr val="000000"/>
                          </a:solidFill>
                          <a:effectLst/>
                          <a:latin typeface="Calibri"/>
                        </a:rPr>
                        <a:t>9</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2 operaciones: CA2+CA2</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a:solidFill>
                            <a:srgbClr val="000000"/>
                          </a:solidFill>
                          <a:effectLst/>
                          <a:latin typeface="Calibri"/>
                        </a:rPr>
                        <a:t>?</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a:txBody>
                    <a:bodyPr/>
                    <a:lstStyle/>
                    <a:p>
                      <a:pPr algn="ctr" fontAlgn="ctr"/>
                      <a:r>
                        <a:rPr lang="es-ES" sz="1000" b="1" i="0" u="none" strike="noStrike">
                          <a:solidFill>
                            <a:srgbClr val="000000"/>
                          </a:solidFill>
                          <a:effectLst/>
                          <a:latin typeface="Calibri"/>
                        </a:rPr>
                        <a:t>10</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RI1</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a:txBody>
                    <a:bodyPr/>
                    <a:lstStyle/>
                    <a:p>
                      <a:pPr algn="ctr" fontAlgn="ctr"/>
                      <a:r>
                        <a:rPr lang="es-ES" sz="1000" b="1" i="0" u="none" strike="noStrike">
                          <a:solidFill>
                            <a:srgbClr val="000000"/>
                          </a:solidFill>
                          <a:effectLst/>
                          <a:latin typeface="Calibri"/>
                        </a:rPr>
                        <a:t>11</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IM1</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a:txBody>
                    <a:bodyPr/>
                    <a:lstStyle/>
                    <a:p>
                      <a:pPr algn="ctr" fontAlgn="ctr"/>
                      <a:r>
                        <a:rPr lang="es-ES" sz="1000" b="1" i="0" u="none" strike="noStrike" dirty="0">
                          <a:solidFill>
                            <a:srgbClr val="000000"/>
                          </a:solidFill>
                          <a:effectLst/>
                          <a:latin typeface="Calibri"/>
                        </a:rPr>
                        <a:t>12</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000" b="0" i="0" u="none" strike="noStrike" dirty="0">
                          <a:solidFill>
                            <a:srgbClr val="000000"/>
                          </a:solidFill>
                          <a:effectLst/>
                          <a:latin typeface="Calibri"/>
                        </a:rPr>
                        <a:t>IM2</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_tradnl" sz="1000" b="0" i="0" u="none" strike="noStrike" dirty="0">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r>
              <a:tr h="141015">
                <a:tc>
                  <a:txBody>
                    <a:bodyPr/>
                    <a:lstStyle/>
                    <a:p>
                      <a:pPr algn="ctr" fontAlgn="ctr"/>
                      <a:r>
                        <a:rPr lang="es-ES" sz="1000" b="1" i="0" u="none" strike="noStrike" dirty="0">
                          <a:solidFill>
                            <a:srgbClr val="000000"/>
                          </a:solidFill>
                          <a:effectLst/>
                          <a:latin typeface="Calibri"/>
                        </a:rPr>
                        <a:t>13</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00" b="0" i="0" u="none" strike="noStrike" dirty="0">
                          <a:solidFill>
                            <a:srgbClr val="000000"/>
                          </a:solidFill>
                          <a:effectLst/>
                          <a:latin typeface="Calibri"/>
                        </a:rPr>
                        <a:t>IG6</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_tradnl" sz="1000" b="0" i="0" u="none" strike="noStrike" dirty="0">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141015">
                <a:tc rowSpan="2">
                  <a:txBody>
                    <a:bodyPr/>
                    <a:lstStyle/>
                    <a:p>
                      <a:pPr algn="ctr" fontAlgn="ctr"/>
                      <a:r>
                        <a:rPr lang="es-ES" sz="1000" b="1" i="0" u="none" strike="noStrike">
                          <a:solidFill>
                            <a:srgbClr val="000000"/>
                          </a:solidFill>
                          <a:effectLst/>
                          <a:latin typeface="Calibri"/>
                        </a:rPr>
                        <a:t>14</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00" b="0" i="0" u="none" strike="noStrike">
                          <a:solidFill>
                            <a:srgbClr val="000000"/>
                          </a:solidFill>
                          <a:effectLst/>
                          <a:latin typeface="Calibri"/>
                        </a:rPr>
                        <a:t>IG4</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s-ES_tradnl" sz="1000" b="0" i="0" u="none" strike="noStrike" dirty="0">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141015">
                <a:tc vMerge="1">
                  <a:txBody>
                    <a:bodyPr/>
                    <a:lstStyle/>
                    <a:p>
                      <a:endParaRPr lang="es-ES"/>
                    </a:p>
                  </a:txBody>
                  <a:tcPr/>
                </a:tc>
                <a:tc>
                  <a:txBody>
                    <a:bodyPr/>
                    <a:lstStyle/>
                    <a:p>
                      <a:pPr algn="ctr" fontAlgn="ctr"/>
                      <a:r>
                        <a:rPr lang="es-ES" sz="1000" b="0" i="0" u="none" strike="noStrike">
                          <a:solidFill>
                            <a:srgbClr val="000000"/>
                          </a:solidFill>
                          <a:effectLst/>
                          <a:latin typeface="Calibri"/>
                        </a:rPr>
                        <a:t>IG3</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_tradnl" sz="1000" b="0" i="0" u="none" strike="noStrike" dirty="0">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141015">
                <a:tc>
                  <a:txBody>
                    <a:bodyPr/>
                    <a:lstStyle/>
                    <a:p>
                      <a:pPr algn="ctr" fontAlgn="ctr"/>
                      <a:r>
                        <a:rPr lang="es-ES" sz="1000" b="1" i="0" u="none" strike="noStrike">
                          <a:solidFill>
                            <a:srgbClr val="000000"/>
                          </a:solidFill>
                          <a:effectLst/>
                          <a:latin typeface="Calibri"/>
                        </a:rPr>
                        <a:t>15</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00" b="0" i="0" u="none" strike="noStrike">
                          <a:solidFill>
                            <a:srgbClr val="000000"/>
                          </a:solidFill>
                          <a:effectLst/>
                          <a:latin typeface="Calibri"/>
                        </a:rPr>
                        <a:t>CM4</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_tradnl" sz="1000" b="0" i="0" u="none" strike="noStrike" dirty="0">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141015">
                <a:tc>
                  <a:txBody>
                    <a:bodyPr/>
                    <a:lstStyle/>
                    <a:p>
                      <a:pPr algn="ctr" fontAlgn="ctr"/>
                      <a:r>
                        <a:rPr lang="es-ES" sz="1000" b="1" i="0" u="none" strike="noStrike">
                          <a:solidFill>
                            <a:srgbClr val="000000"/>
                          </a:solidFill>
                          <a:effectLst/>
                          <a:latin typeface="Calibri"/>
                        </a:rPr>
                        <a:t>16</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00" b="0" i="0" u="none" strike="noStrike">
                          <a:solidFill>
                            <a:srgbClr val="000000"/>
                          </a:solidFill>
                          <a:effectLst/>
                          <a:latin typeface="Calibri"/>
                        </a:rPr>
                        <a:t>RI2</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_tradnl" sz="1000" b="0" i="0" u="none" strike="noStrike" dirty="0">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141015">
                <a:tc>
                  <a:txBody>
                    <a:bodyPr/>
                    <a:lstStyle/>
                    <a:p>
                      <a:pPr algn="ctr" fontAlgn="ctr"/>
                      <a:r>
                        <a:rPr lang="es-ES" sz="1000" b="1" i="0" u="none" strike="noStrike">
                          <a:solidFill>
                            <a:srgbClr val="000000"/>
                          </a:solidFill>
                          <a:effectLst/>
                          <a:latin typeface="Calibri"/>
                        </a:rPr>
                        <a:t>17</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00" b="0" i="0" u="none" strike="noStrike">
                          <a:solidFill>
                            <a:srgbClr val="000000"/>
                          </a:solidFill>
                          <a:effectLst/>
                          <a:latin typeface="Calibri"/>
                        </a:rPr>
                        <a:t>CM3</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_tradnl" sz="1000" b="0" i="0" u="none" strike="noStrike" dirty="0">
                          <a:solidFill>
                            <a:srgbClr val="000000"/>
                          </a:solidFill>
                          <a:effectLst/>
                          <a:latin typeface="Calibri"/>
                        </a:rPr>
                        <a:t>1º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141015">
                <a:tc>
                  <a:txBody>
                    <a:bodyPr/>
                    <a:lstStyle/>
                    <a:p>
                      <a:pPr algn="ctr" fontAlgn="ctr"/>
                      <a:r>
                        <a:rPr lang="es-ES" sz="1000" b="1" i="0" u="none" strike="noStrike" dirty="0">
                          <a:solidFill>
                            <a:srgbClr val="000000"/>
                          </a:solidFill>
                          <a:effectLst/>
                          <a:latin typeface="Calibri"/>
                        </a:rPr>
                        <a:t>18</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00" b="0" i="0" u="none" strike="noStrike" dirty="0">
                          <a:solidFill>
                            <a:srgbClr val="000000"/>
                          </a:solidFill>
                          <a:effectLst/>
                          <a:latin typeface="Calibri"/>
                        </a:rPr>
                        <a:t>IM3</a:t>
                      </a:r>
                    </a:p>
                  </a:txBody>
                  <a:tcPr marL="9157" marR="9157" marT="9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_tradnl" sz="1000" b="0" i="0" u="none" strike="noStrike" dirty="0">
                          <a:solidFill>
                            <a:srgbClr val="000000"/>
                          </a:solidFill>
                          <a:effectLst/>
                          <a:latin typeface="Calibri"/>
                        </a:rPr>
                        <a:t>2º</a:t>
                      </a:r>
                    </a:p>
                  </a:txBody>
                  <a:tcPr marL="9157" marR="9157" marT="915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r>
            </a:tbl>
          </a:graphicData>
        </a:graphic>
      </p:graphicFrame>
      <p:cxnSp>
        <p:nvCxnSpPr>
          <p:cNvPr id="6" name="Conector recto de flecha 5"/>
          <p:cNvCxnSpPr/>
          <p:nvPr/>
        </p:nvCxnSpPr>
        <p:spPr>
          <a:xfrm flipH="1">
            <a:off x="4626429" y="2140857"/>
            <a:ext cx="2344819" cy="1106714"/>
          </a:xfrm>
          <a:prstGeom prst="straightConnector1">
            <a:avLst/>
          </a:prstGeom>
          <a:ln>
            <a:solidFill>
              <a:srgbClr val="9DF131"/>
            </a:solidFill>
            <a:tailEnd type="arrow"/>
          </a:ln>
        </p:spPr>
        <p:style>
          <a:lnRef idx="2">
            <a:schemeClr val="accent1"/>
          </a:lnRef>
          <a:fillRef idx="0">
            <a:schemeClr val="accent1"/>
          </a:fillRef>
          <a:effectRef idx="1">
            <a:schemeClr val="accent1"/>
          </a:effectRef>
          <a:fontRef idx="minor">
            <a:schemeClr val="tx1"/>
          </a:fontRef>
        </p:style>
      </p:cxnSp>
      <p:cxnSp>
        <p:nvCxnSpPr>
          <p:cNvPr id="8" name="Conector recto de flecha 7"/>
          <p:cNvCxnSpPr/>
          <p:nvPr/>
        </p:nvCxnSpPr>
        <p:spPr>
          <a:xfrm flipH="1">
            <a:off x="4626429" y="2286000"/>
            <a:ext cx="2344819" cy="1850571"/>
          </a:xfrm>
          <a:prstGeom prst="straightConnector1">
            <a:avLst/>
          </a:prstGeom>
          <a:ln>
            <a:solidFill>
              <a:srgbClr val="9DF131"/>
            </a:solidFill>
            <a:tailEnd type="arrow"/>
          </a:ln>
        </p:spPr>
        <p:style>
          <a:lnRef idx="2">
            <a:schemeClr val="accent1"/>
          </a:lnRef>
          <a:fillRef idx="0">
            <a:schemeClr val="accent1"/>
          </a:fillRef>
          <a:effectRef idx="1">
            <a:schemeClr val="accent1"/>
          </a:effectRef>
          <a:fontRef idx="minor">
            <a:schemeClr val="tx1"/>
          </a:fontRef>
        </p:style>
      </p:cxnSp>
      <p:cxnSp>
        <p:nvCxnSpPr>
          <p:cNvPr id="10" name="Conector recto de flecha 9"/>
          <p:cNvCxnSpPr/>
          <p:nvPr/>
        </p:nvCxnSpPr>
        <p:spPr>
          <a:xfrm flipH="1">
            <a:off x="4626429" y="2485571"/>
            <a:ext cx="2344819" cy="925286"/>
          </a:xfrm>
          <a:prstGeom prst="straightConnector1">
            <a:avLst/>
          </a:prstGeom>
          <a:ln>
            <a:solidFill>
              <a:srgbClr val="9DF131"/>
            </a:solidFill>
            <a:tailEnd type="arrow"/>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p:nvPr/>
        </p:nvCxnSpPr>
        <p:spPr>
          <a:xfrm flipH="1">
            <a:off x="4626429" y="2721429"/>
            <a:ext cx="2344819" cy="816428"/>
          </a:xfrm>
          <a:prstGeom prst="straightConnector1">
            <a:avLst/>
          </a:prstGeom>
          <a:ln>
            <a:solidFill>
              <a:srgbClr val="9DF131"/>
            </a:solidFill>
            <a:tailEnd type="arrow"/>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p:nvPr/>
        </p:nvCxnSpPr>
        <p:spPr>
          <a:xfrm flipH="1">
            <a:off x="4626429" y="2957286"/>
            <a:ext cx="2344819" cy="743857"/>
          </a:xfrm>
          <a:prstGeom prst="straightConnector1">
            <a:avLst/>
          </a:prstGeom>
          <a:ln>
            <a:solidFill>
              <a:srgbClr val="9DF131"/>
            </a:solidFill>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flipH="1" flipV="1">
            <a:off x="4626430" y="2358573"/>
            <a:ext cx="2344818" cy="834570"/>
          </a:xfrm>
          <a:prstGeom prst="straightConnector1">
            <a:avLst/>
          </a:prstGeom>
          <a:ln>
            <a:solidFill>
              <a:srgbClr val="9DF131"/>
            </a:solidFill>
            <a:tailEnd type="arrow"/>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p:nvPr/>
        </p:nvCxnSpPr>
        <p:spPr>
          <a:xfrm flipH="1" flipV="1">
            <a:off x="4597400" y="2510973"/>
            <a:ext cx="2344818" cy="834570"/>
          </a:xfrm>
          <a:prstGeom prst="straightConnector1">
            <a:avLst/>
          </a:prstGeom>
          <a:ln>
            <a:solidFill>
              <a:srgbClr val="9DF131"/>
            </a:solidFill>
            <a:tailEnd type="arrow"/>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flipH="1" flipV="1">
            <a:off x="4597400" y="1923143"/>
            <a:ext cx="2373848" cy="235857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p:nvPr/>
        </p:nvCxnSpPr>
        <p:spPr>
          <a:xfrm flipH="1" flipV="1">
            <a:off x="5642429" y="2721429"/>
            <a:ext cx="1299789" cy="23767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ector recto de flecha 23"/>
          <p:cNvCxnSpPr/>
          <p:nvPr/>
        </p:nvCxnSpPr>
        <p:spPr>
          <a:xfrm flipH="1" flipV="1">
            <a:off x="4597400" y="2032000"/>
            <a:ext cx="2344818" cy="37737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p:nvPr/>
        </p:nvCxnSpPr>
        <p:spPr>
          <a:xfrm flipH="1" flipV="1">
            <a:off x="4626429" y="1923143"/>
            <a:ext cx="2315789" cy="34108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Conector recto de flecha 28"/>
          <p:cNvCxnSpPr/>
          <p:nvPr/>
        </p:nvCxnSpPr>
        <p:spPr>
          <a:xfrm flipH="1" flipV="1">
            <a:off x="4626429" y="2032000"/>
            <a:ext cx="2315789" cy="41002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184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12000" y="1104900"/>
            <a:ext cx="7920000" cy="926733"/>
          </a:xfrm>
          <a:prstGeom prst="rect">
            <a:avLst/>
          </a:prstGeom>
        </p:spPr>
      </p:pic>
      <p:pic>
        <p:nvPicPr>
          <p:cNvPr id="6" name="Imagen 5" descr="dibujo-para-colorear-hombre-de-tropiez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414" y="2828466"/>
            <a:ext cx="4347170" cy="2879999"/>
          </a:xfrm>
          <a:prstGeom prst="rect">
            <a:avLst/>
          </a:prstGeom>
        </p:spPr>
      </p:pic>
    </p:spTree>
    <p:extLst>
      <p:ext uri="{BB962C8B-B14F-4D97-AF65-F5344CB8AC3E}">
        <p14:creationId xmlns:p14="http://schemas.microsoft.com/office/powerpoint/2010/main" val="3077804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ncabezado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000" y="1269000"/>
            <a:ext cx="4320000" cy="4320000"/>
          </a:xfrm>
          <a:prstGeom prst="rect">
            <a:avLst/>
          </a:prstGeom>
        </p:spPr>
      </p:pic>
      <p:sp>
        <p:nvSpPr>
          <p:cNvPr id="5" name="Rectángulo 4"/>
          <p:cNvSpPr/>
          <p:nvPr/>
        </p:nvSpPr>
        <p:spPr>
          <a:xfrm>
            <a:off x="2721540" y="412421"/>
            <a:ext cx="3700915" cy="923330"/>
          </a:xfrm>
          <a:prstGeom prst="rect">
            <a:avLst/>
          </a:prstGeom>
          <a:noFill/>
        </p:spPr>
        <p:txBody>
          <a:bodyPr wrap="none" lIns="91440" tIns="45720" rIns="91440" bIns="45720">
            <a:spAutoFit/>
          </a:bodyPr>
          <a:lstStyle/>
          <a:p>
            <a:pPr algn="ctr"/>
            <a:r>
              <a:rPr lang="es-ES_tradnl" sz="5400" b="1"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2016/2017</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280168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a:srcRect t="6659"/>
          <a:stretch/>
        </p:blipFill>
        <p:spPr>
          <a:xfrm>
            <a:off x="0" y="181420"/>
            <a:ext cx="9144000" cy="1659901"/>
          </a:xfrm>
          <a:prstGeom prst="rect">
            <a:avLst/>
          </a:prstGeom>
        </p:spPr>
      </p:pic>
      <p:sp>
        <p:nvSpPr>
          <p:cNvPr id="11" name="Rectángulo 10"/>
          <p:cNvSpPr/>
          <p:nvPr/>
        </p:nvSpPr>
        <p:spPr>
          <a:xfrm>
            <a:off x="0" y="1721321"/>
            <a:ext cx="9144000" cy="2585323"/>
          </a:xfrm>
          <a:prstGeom prst="rect">
            <a:avLst/>
          </a:prstGeom>
          <a:noFill/>
        </p:spPr>
        <p:txBody>
          <a:bodyPr wrap="squar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Modelo de secuenciación del trabajo para la resolución de problemas</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grpSp>
        <p:nvGrpSpPr>
          <p:cNvPr id="12" name="Agrupar 11"/>
          <p:cNvGrpSpPr/>
          <p:nvPr/>
        </p:nvGrpSpPr>
        <p:grpSpPr>
          <a:xfrm>
            <a:off x="337877" y="4257560"/>
            <a:ext cx="8527420" cy="923330"/>
            <a:chOff x="337877" y="3189939"/>
            <a:chExt cx="8527420" cy="923330"/>
          </a:xfrm>
        </p:grpSpPr>
        <p:sp>
          <p:nvSpPr>
            <p:cNvPr id="13" name="CuadroTexto 12"/>
            <p:cNvSpPr txBox="1"/>
            <p:nvPr/>
          </p:nvSpPr>
          <p:spPr>
            <a:xfrm>
              <a:off x="337877" y="3189939"/>
              <a:ext cx="4677896" cy="923330"/>
            </a:xfrm>
            <a:prstGeom prst="rect">
              <a:avLst/>
            </a:prstGeom>
            <a:noFill/>
          </p:spPr>
          <p:txBody>
            <a:bodyPr wrap="none" rtlCol="0">
              <a:spAutoFit/>
            </a:bodyPr>
            <a:lstStyle/>
            <a:p>
              <a:pPr algn="ctr"/>
              <a:r>
                <a:rPr lang="es-ES" dirty="0" smtClean="0">
                  <a:solidFill>
                    <a:schemeClr val="bg1"/>
                  </a:solidFill>
                </a:rPr>
                <a:t>Manuel Mariano Ruano Mínguez (</a:t>
              </a:r>
              <a:r>
                <a:rPr lang="es-ES" dirty="0" err="1" smtClean="0">
                  <a:solidFill>
                    <a:schemeClr val="bg1"/>
                  </a:solidFill>
                </a:rPr>
                <a:t>Manuelma</a:t>
              </a:r>
              <a:r>
                <a:rPr lang="es-ES" dirty="0" smtClean="0">
                  <a:solidFill>
                    <a:schemeClr val="bg1"/>
                  </a:solidFill>
                </a:rPr>
                <a:t>)</a:t>
              </a:r>
            </a:p>
            <a:p>
              <a:pPr algn="ctr"/>
              <a:r>
                <a:rPr lang="es-ES" dirty="0" smtClean="0">
                  <a:solidFill>
                    <a:schemeClr val="bg1"/>
                  </a:solidFill>
                </a:rPr>
                <a:t>CEIP “Las Esperanzas”</a:t>
              </a:r>
            </a:p>
            <a:p>
              <a:pPr algn="ctr"/>
              <a:r>
                <a:rPr lang="es-ES" dirty="0" smtClean="0">
                  <a:solidFill>
                    <a:schemeClr val="bg1"/>
                  </a:solidFill>
                </a:rPr>
                <a:t>San Pedro del Pinatar (Murcia)</a:t>
              </a:r>
              <a:endParaRPr lang="es-ES" dirty="0">
                <a:solidFill>
                  <a:schemeClr val="bg1"/>
                </a:solidFill>
              </a:endParaRPr>
            </a:p>
          </p:txBody>
        </p:sp>
        <p:sp>
          <p:nvSpPr>
            <p:cNvPr id="14" name="CuadroTexto 13"/>
            <p:cNvSpPr txBox="1"/>
            <p:nvPr/>
          </p:nvSpPr>
          <p:spPr>
            <a:xfrm>
              <a:off x="5021915" y="3189939"/>
              <a:ext cx="3843382" cy="923330"/>
            </a:xfrm>
            <a:prstGeom prst="rect">
              <a:avLst/>
            </a:prstGeom>
            <a:noFill/>
          </p:spPr>
          <p:txBody>
            <a:bodyPr wrap="none" rtlCol="0">
              <a:spAutoFit/>
            </a:bodyPr>
            <a:lstStyle/>
            <a:p>
              <a:pPr algn="ctr"/>
              <a:r>
                <a:rPr lang="es-ES" dirty="0" smtClean="0">
                  <a:solidFill>
                    <a:schemeClr val="bg1"/>
                  </a:solidFill>
                </a:rPr>
                <a:t>Ascensión Ros Garrido (</a:t>
              </a:r>
              <a:r>
                <a:rPr lang="es-ES" dirty="0" err="1" smtClean="0">
                  <a:solidFill>
                    <a:schemeClr val="bg1"/>
                  </a:solidFill>
                </a:rPr>
                <a:t>Choni</a:t>
              </a:r>
              <a:r>
                <a:rPr lang="es-ES" dirty="0" smtClean="0">
                  <a:solidFill>
                    <a:schemeClr val="bg1"/>
                  </a:solidFill>
                </a:rPr>
                <a:t>)</a:t>
              </a:r>
            </a:p>
            <a:p>
              <a:pPr algn="ctr"/>
              <a:r>
                <a:rPr lang="es-ES" dirty="0" smtClean="0">
                  <a:solidFill>
                    <a:schemeClr val="bg1"/>
                  </a:solidFill>
                </a:rPr>
                <a:t>CEIP “San Ginés de la Jara”</a:t>
              </a:r>
            </a:p>
            <a:p>
              <a:pPr algn="ctr"/>
              <a:r>
                <a:rPr lang="es-ES" dirty="0" smtClean="0">
                  <a:solidFill>
                    <a:schemeClr val="bg1"/>
                  </a:solidFill>
                </a:rPr>
                <a:t>Llano del </a:t>
              </a:r>
              <a:r>
                <a:rPr lang="es-ES" dirty="0" err="1" smtClean="0">
                  <a:solidFill>
                    <a:schemeClr val="bg1"/>
                  </a:solidFill>
                </a:rPr>
                <a:t>Beal</a:t>
              </a:r>
              <a:r>
                <a:rPr lang="es-ES" dirty="0" smtClean="0">
                  <a:solidFill>
                    <a:schemeClr val="bg1"/>
                  </a:solidFill>
                </a:rPr>
                <a:t> – Cartagena (Murcia)</a:t>
              </a:r>
              <a:endParaRPr lang="es-ES" dirty="0">
                <a:solidFill>
                  <a:schemeClr val="bg1"/>
                </a:solidFill>
              </a:endParaRPr>
            </a:p>
          </p:txBody>
        </p:sp>
      </p:grpSp>
      <p:pic>
        <p:nvPicPr>
          <p:cNvPr id="15" name="Imagen 14" descr="logo_u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860" y="5443805"/>
            <a:ext cx="1826470" cy="900000"/>
          </a:xfrm>
          <a:prstGeom prst="rect">
            <a:avLst/>
          </a:prstGeom>
        </p:spPr>
      </p:pic>
      <p:pic>
        <p:nvPicPr>
          <p:cNvPr id="16" name="Imagen 15" descr="Nuevo logo ABN col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305" y="5180890"/>
            <a:ext cx="1440000" cy="1425830"/>
          </a:xfrm>
          <a:prstGeom prst="rect">
            <a:avLst/>
          </a:prstGeom>
          <a:solidFill>
            <a:srgbClr val="FFFFFF"/>
          </a:solidFill>
        </p:spPr>
      </p:pic>
    </p:spTree>
    <p:extLst>
      <p:ext uri="{BB962C8B-B14F-4D97-AF65-F5344CB8AC3E}">
        <p14:creationId xmlns:p14="http://schemas.microsoft.com/office/powerpoint/2010/main" val="17671559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ncabezado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00" y="470714"/>
            <a:ext cx="1180286" cy="1180286"/>
          </a:xfrm>
          <a:prstGeom prst="rect">
            <a:avLst/>
          </a:prstGeom>
        </p:spPr>
      </p:pic>
      <p:pic>
        <p:nvPicPr>
          <p:cNvPr id="3" name="Imagen 2"/>
          <p:cNvPicPr>
            <a:picLocks noChangeAspect="1"/>
          </p:cNvPicPr>
          <p:nvPr/>
        </p:nvPicPr>
        <p:blipFill>
          <a:blip r:embed="rId4"/>
          <a:stretch>
            <a:fillRect/>
          </a:stretch>
        </p:blipFill>
        <p:spPr>
          <a:xfrm>
            <a:off x="612000" y="1852369"/>
            <a:ext cx="7920000" cy="3552408"/>
          </a:xfrm>
          <a:prstGeom prst="rect">
            <a:avLst/>
          </a:prstGeom>
        </p:spPr>
      </p:pic>
    </p:spTree>
    <p:extLst>
      <p:ext uri="{BB962C8B-B14F-4D97-AF65-F5344CB8AC3E}">
        <p14:creationId xmlns:p14="http://schemas.microsoft.com/office/powerpoint/2010/main" val="8277581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ncabezado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00" y="470714"/>
            <a:ext cx="1180286" cy="1180286"/>
          </a:xfrm>
          <a:prstGeom prst="rect">
            <a:avLst/>
          </a:prstGeom>
        </p:spPr>
      </p:pic>
      <p:pic>
        <p:nvPicPr>
          <p:cNvPr id="2" name="Imagen 1"/>
          <p:cNvPicPr>
            <a:picLocks noChangeAspect="1"/>
          </p:cNvPicPr>
          <p:nvPr/>
        </p:nvPicPr>
        <p:blipFill>
          <a:blip r:embed="rId4"/>
          <a:stretch>
            <a:fillRect/>
          </a:stretch>
        </p:blipFill>
        <p:spPr>
          <a:xfrm>
            <a:off x="612000" y="4370615"/>
            <a:ext cx="7920000" cy="1155674"/>
          </a:xfrm>
          <a:prstGeom prst="rect">
            <a:avLst/>
          </a:prstGeom>
        </p:spPr>
      </p:pic>
      <p:pic>
        <p:nvPicPr>
          <p:cNvPr id="5" name="Imagen 4"/>
          <p:cNvPicPr>
            <a:picLocks noChangeAspect="1"/>
          </p:cNvPicPr>
          <p:nvPr/>
        </p:nvPicPr>
        <p:blipFill>
          <a:blip r:embed="rId5"/>
          <a:stretch>
            <a:fillRect/>
          </a:stretch>
        </p:blipFill>
        <p:spPr>
          <a:xfrm>
            <a:off x="612000" y="1738083"/>
            <a:ext cx="7920000" cy="2313708"/>
          </a:xfrm>
          <a:prstGeom prst="rect">
            <a:avLst/>
          </a:prstGeom>
        </p:spPr>
      </p:pic>
    </p:spTree>
    <p:extLst>
      <p:ext uri="{BB962C8B-B14F-4D97-AF65-F5344CB8AC3E}">
        <p14:creationId xmlns:p14="http://schemas.microsoft.com/office/powerpoint/2010/main" val="1509491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82735" y="412421"/>
            <a:ext cx="4378535" cy="923330"/>
          </a:xfrm>
          <a:prstGeom prst="rect">
            <a:avLst/>
          </a:prstGeom>
          <a:noFill/>
        </p:spPr>
        <p:txBody>
          <a:bodyPr wrap="none" lIns="91440" tIns="45720" rIns="91440" bIns="45720">
            <a:spAutoFit/>
          </a:bodyPr>
          <a:lstStyle/>
          <a:p>
            <a:pPr algn="ctr"/>
            <a:r>
              <a:rPr lang="es-ES_tradnl" sz="5400" b="1"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Conclusiones</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sp>
        <p:nvSpPr>
          <p:cNvPr id="8" name="CuadroTexto 7"/>
          <p:cNvSpPr txBox="1"/>
          <p:nvPr/>
        </p:nvSpPr>
        <p:spPr>
          <a:xfrm>
            <a:off x="753080" y="1996753"/>
            <a:ext cx="7707981" cy="553998"/>
          </a:xfrm>
          <a:prstGeom prst="rect">
            <a:avLst/>
          </a:prstGeom>
          <a:noFill/>
        </p:spPr>
        <p:txBody>
          <a:bodyPr wrap="square" rtlCol="0">
            <a:spAutoFit/>
          </a:bodyPr>
          <a:lstStyle/>
          <a:p>
            <a:r>
              <a:rPr lang="es-ES" sz="3000" b="1" dirty="0" smtClean="0">
                <a:solidFill>
                  <a:srgbClr val="FFFFFF"/>
                </a:solidFill>
              </a:rPr>
              <a:t>- </a:t>
            </a:r>
            <a:r>
              <a:rPr lang="es-ES" sz="3000" b="1" dirty="0">
                <a:solidFill>
                  <a:srgbClr val="FFFFFF"/>
                </a:solidFill>
              </a:rPr>
              <a:t>P</a:t>
            </a:r>
            <a:r>
              <a:rPr lang="es-ES" sz="3000" b="1" dirty="0" smtClean="0">
                <a:solidFill>
                  <a:srgbClr val="FFFFFF"/>
                </a:solidFill>
              </a:rPr>
              <a:t>roblemas de una operación.</a:t>
            </a:r>
            <a:endParaRPr lang="es-ES" sz="3000" b="1" dirty="0">
              <a:solidFill>
                <a:srgbClr val="FFFFFF"/>
              </a:solidFill>
            </a:endParaRPr>
          </a:p>
        </p:txBody>
      </p:sp>
      <p:sp>
        <p:nvSpPr>
          <p:cNvPr id="9" name="CuadroTexto 8"/>
          <p:cNvSpPr txBox="1"/>
          <p:nvPr/>
        </p:nvSpPr>
        <p:spPr>
          <a:xfrm>
            <a:off x="753080" y="3171169"/>
            <a:ext cx="7707981" cy="553998"/>
          </a:xfrm>
          <a:prstGeom prst="rect">
            <a:avLst/>
          </a:prstGeom>
          <a:noFill/>
        </p:spPr>
        <p:txBody>
          <a:bodyPr wrap="square" rtlCol="0">
            <a:spAutoFit/>
          </a:bodyPr>
          <a:lstStyle/>
          <a:p>
            <a:r>
              <a:rPr lang="es-ES" sz="3000" b="1" dirty="0" smtClean="0">
                <a:solidFill>
                  <a:srgbClr val="FFFFFF"/>
                </a:solidFill>
              </a:rPr>
              <a:t>- </a:t>
            </a:r>
            <a:r>
              <a:rPr lang="es-ES" sz="3000" b="1" dirty="0" smtClean="0">
                <a:solidFill>
                  <a:srgbClr val="FFFFFF"/>
                </a:solidFill>
              </a:rPr>
              <a:t>Problemas de dos ope</a:t>
            </a:r>
            <a:r>
              <a:rPr lang="es-ES" sz="3000" b="1" dirty="0" smtClean="0">
                <a:solidFill>
                  <a:srgbClr val="FFFFFF"/>
                </a:solidFill>
              </a:rPr>
              <a:t>raciones.</a:t>
            </a:r>
            <a:endParaRPr lang="es-ES" sz="3000" b="1" dirty="0">
              <a:solidFill>
                <a:srgbClr val="FFFFFF"/>
              </a:solidFill>
            </a:endParaRPr>
          </a:p>
        </p:txBody>
      </p:sp>
    </p:spTree>
    <p:extLst>
      <p:ext uri="{BB962C8B-B14F-4D97-AF65-F5344CB8AC3E}">
        <p14:creationId xmlns:p14="http://schemas.microsoft.com/office/powerpoint/2010/main" val="3194903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es_25.jpg"/>
          <p:cNvPicPr>
            <a:picLocks noChangeAspect="1"/>
          </p:cNvPicPr>
          <p:nvPr/>
        </p:nvPicPr>
        <p:blipFill rotWithShape="1">
          <a:blip r:embed="rId3">
            <a:extLst>
              <a:ext uri="{28A0092B-C50C-407E-A947-70E740481C1C}">
                <a14:useLocalDpi xmlns:a14="http://schemas.microsoft.com/office/drawing/2010/main" val="0"/>
              </a:ext>
            </a:extLst>
          </a:blip>
          <a:srcRect l="6955" t="5821" r="5068" b="15609"/>
          <a:stretch/>
        </p:blipFill>
        <p:spPr>
          <a:xfrm>
            <a:off x="707561" y="734786"/>
            <a:ext cx="5080000" cy="5388428"/>
          </a:xfrm>
          <a:prstGeom prst="rect">
            <a:avLst/>
          </a:prstGeom>
        </p:spPr>
      </p:pic>
      <p:sp>
        <p:nvSpPr>
          <p:cNvPr id="5" name="Llamada ovalada 4"/>
          <p:cNvSpPr/>
          <p:nvPr/>
        </p:nvSpPr>
        <p:spPr>
          <a:xfrm>
            <a:off x="4608286" y="1059380"/>
            <a:ext cx="4363357" cy="2510195"/>
          </a:xfrm>
          <a:prstGeom prst="wedgeEllipseCallout">
            <a:avLst>
              <a:gd name="adj1" fmla="val -50916"/>
              <a:gd name="adj2" fmla="val 47322"/>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sz="5000" dirty="0" smtClean="0">
                <a:ln>
                  <a:solidFill>
                    <a:schemeClr val="tx1"/>
                  </a:solidFill>
                </a:ln>
                <a:solidFill>
                  <a:schemeClr val="tx1"/>
                </a:solidFill>
              </a:rPr>
              <a:t>¿EING?</a:t>
            </a:r>
          </a:p>
          <a:p>
            <a:pPr algn="ctr"/>
            <a:r>
              <a:rPr lang="es-ES" sz="3000" dirty="0" smtClean="0">
                <a:ln>
                  <a:solidFill>
                    <a:schemeClr val="tx1"/>
                  </a:solidFill>
                </a:ln>
                <a:solidFill>
                  <a:schemeClr val="tx1"/>
                </a:solidFill>
              </a:rPr>
              <a:t>Repite que no me he enterado.</a:t>
            </a:r>
          </a:p>
        </p:txBody>
      </p:sp>
    </p:spTree>
    <p:extLst>
      <p:ext uri="{BB962C8B-B14F-4D97-AF65-F5344CB8AC3E}">
        <p14:creationId xmlns:p14="http://schemas.microsoft.com/office/powerpoint/2010/main" val="34585373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2895326"/>
            <a:ext cx="7707981" cy="1015663"/>
          </a:xfrm>
          <a:prstGeom prst="rect">
            <a:avLst/>
          </a:prstGeom>
          <a:noFill/>
        </p:spPr>
        <p:txBody>
          <a:bodyPr wrap="square" rtlCol="0">
            <a:spAutoFit/>
          </a:bodyPr>
          <a:lstStyle/>
          <a:p>
            <a:r>
              <a:rPr lang="es-ES" sz="3000" b="1" dirty="0" smtClean="0">
                <a:solidFill>
                  <a:srgbClr val="FFFFFF"/>
                </a:solidFill>
              </a:rPr>
              <a:t>- </a:t>
            </a:r>
            <a:r>
              <a:rPr lang="es-ES" sz="3000" b="1" dirty="0" smtClean="0">
                <a:solidFill>
                  <a:srgbClr val="FFFFFF"/>
                </a:solidFill>
              </a:rPr>
              <a:t>Este problema esta compuesto por un CA1 y un CA2.</a:t>
            </a:r>
            <a:endParaRPr lang="es-ES" sz="3000" b="1" dirty="0">
              <a:solidFill>
                <a:srgbClr val="FFFFFF"/>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595807674"/>
              </p:ext>
            </p:extLst>
          </p:nvPr>
        </p:nvGraphicFramePr>
        <p:xfrm>
          <a:off x="3510246" y="3512890"/>
          <a:ext cx="4953000" cy="1104900"/>
        </p:xfrm>
        <a:graphic>
          <a:graphicData uri="http://schemas.openxmlformats.org/drawingml/2006/table">
            <a:tbl>
              <a:tblPr/>
              <a:tblGrid>
                <a:gridCol w="825500"/>
                <a:gridCol w="825500"/>
                <a:gridCol w="825500"/>
                <a:gridCol w="825500"/>
                <a:gridCol w="825500"/>
                <a:gridCol w="825500"/>
              </a:tblGrid>
              <a:tr h="469900">
                <a:tc>
                  <a:txBody>
                    <a:bodyPr/>
                    <a:lstStyle/>
                    <a:p>
                      <a:pPr algn="ctr" fontAlgn="ctr"/>
                      <a:endParaRPr lang="es-ES" sz="3000" b="1" i="0" u="none" strike="noStrike">
                        <a:solidFill>
                          <a:srgbClr val="000000"/>
                        </a:solidFill>
                        <a:effectLst/>
                        <a:latin typeface="Cambria"/>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dirty="0">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3000" b="1" i="0" u="none" strike="noStrike">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3000" b="1" i="0" u="none" strike="noStrike">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04800">
                <a:tc rowSpan="2">
                  <a:txBody>
                    <a:bodyPr/>
                    <a:lstStyle/>
                    <a:p>
                      <a:pPr algn="ctr" fontAlgn="ctr"/>
                      <a:r>
                        <a:rPr lang="es-ES" sz="2000" b="1" i="0" u="none" strike="noStrike" dirty="0">
                          <a:solidFill>
                            <a:srgbClr val="000000"/>
                          </a:solidFill>
                          <a:effectLst/>
                          <a:latin typeface="Cambri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2000" b="0" i="0" u="none" strike="noStrike" dirty="0">
                          <a:solidFill>
                            <a:srgbClr val="000000"/>
                          </a:solidFill>
                          <a:effectLst/>
                          <a:latin typeface="Cambria"/>
                        </a:rPr>
                        <a:t>CA1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2000" b="0" i="0" u="none" strike="noStrike" dirty="0">
                          <a:solidFill>
                            <a:srgbClr val="000000"/>
                          </a:solidFill>
                          <a:effectLst/>
                          <a:latin typeface="Cambria"/>
                        </a:rPr>
                        <a:t>CA2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ES"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2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2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304800">
                <a:tc vMerge="1">
                  <a:txBody>
                    <a:bodyPr/>
                    <a:lstStyle/>
                    <a:p>
                      <a:endParaRPr lang="es-ES"/>
                    </a:p>
                  </a:txBody>
                  <a:tcPr/>
                </a:tc>
                <a:tc>
                  <a:txBody>
                    <a:bodyPr/>
                    <a:lstStyle/>
                    <a:p>
                      <a:pPr algn="ctr" fontAlgn="ctr"/>
                      <a:r>
                        <a:rPr lang="es-ES" sz="2000" b="0" i="0" u="none" strike="noStrike" dirty="0">
                          <a:solidFill>
                            <a:srgbClr val="000000"/>
                          </a:solidFill>
                          <a:effectLst/>
                          <a:latin typeface="Cambria"/>
                        </a:rPr>
                        <a:t>CO1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dirty="0">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E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s-E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s-ES" sz="12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
        <p:nvSpPr>
          <p:cNvPr id="7" name="CuadroTexto 6"/>
          <p:cNvSpPr txBox="1"/>
          <p:nvPr/>
        </p:nvSpPr>
        <p:spPr>
          <a:xfrm>
            <a:off x="762000" y="4744791"/>
            <a:ext cx="2939143" cy="1015663"/>
          </a:xfrm>
          <a:prstGeom prst="rect">
            <a:avLst/>
          </a:prstGeom>
          <a:noFill/>
        </p:spPr>
        <p:txBody>
          <a:bodyPr wrap="square" rtlCol="0">
            <a:spAutoFit/>
          </a:bodyPr>
          <a:lstStyle/>
          <a:p>
            <a:r>
              <a:rPr lang="es-ES" sz="3000" b="1" dirty="0" smtClean="0">
                <a:solidFill>
                  <a:srgbClr val="FFFFFF"/>
                </a:solidFill>
              </a:rPr>
              <a:t>CA1 </a:t>
            </a:r>
            <a:r>
              <a:rPr lang="es-ES" sz="3000" b="1" dirty="0" smtClean="0">
                <a:solidFill>
                  <a:srgbClr val="FFFFFF"/>
                </a:solidFill>
                <a:sym typeface="Wingdings"/>
              </a:rPr>
              <a:t> Nivel 1</a:t>
            </a:r>
          </a:p>
          <a:p>
            <a:r>
              <a:rPr lang="es-ES" sz="3000" b="1" dirty="0" smtClean="0">
                <a:solidFill>
                  <a:srgbClr val="FFFFFF"/>
                </a:solidFill>
              </a:rPr>
              <a:t>CA2 </a:t>
            </a:r>
            <a:r>
              <a:rPr lang="es-ES" sz="3000" b="1" dirty="0" smtClean="0">
                <a:solidFill>
                  <a:srgbClr val="FFFFFF"/>
                </a:solidFill>
                <a:sym typeface="Wingdings"/>
              </a:rPr>
              <a:t> Nivel 1</a:t>
            </a:r>
            <a:endParaRPr lang="es-ES" sz="3000" b="1" dirty="0">
              <a:solidFill>
                <a:srgbClr val="FFFFFF"/>
              </a:solidFill>
            </a:endParaRPr>
          </a:p>
        </p:txBody>
      </p:sp>
      <p:sp>
        <p:nvSpPr>
          <p:cNvPr id="8" name="CuadroTexto 7"/>
          <p:cNvSpPr txBox="1"/>
          <p:nvPr/>
        </p:nvSpPr>
        <p:spPr>
          <a:xfrm>
            <a:off x="4064001" y="4980650"/>
            <a:ext cx="2939143" cy="553998"/>
          </a:xfrm>
          <a:prstGeom prst="rect">
            <a:avLst/>
          </a:prstGeom>
          <a:noFill/>
        </p:spPr>
        <p:txBody>
          <a:bodyPr wrap="square" rtlCol="0">
            <a:spAutoFit/>
          </a:bodyPr>
          <a:lstStyle/>
          <a:p>
            <a:pPr algn="ctr"/>
            <a:r>
              <a:rPr lang="es-ES" sz="3000" b="1" dirty="0" smtClean="0">
                <a:solidFill>
                  <a:srgbClr val="FFFFFF"/>
                </a:solidFill>
              </a:rPr>
              <a:t>1 + 1 = 2</a:t>
            </a:r>
            <a:endParaRPr lang="es-ES" sz="3000" b="1" dirty="0">
              <a:solidFill>
                <a:srgbClr val="FFFFFF"/>
              </a:solidFill>
            </a:endParaRPr>
          </a:p>
        </p:txBody>
      </p:sp>
      <p:sp>
        <p:nvSpPr>
          <p:cNvPr id="9" name="CuadroTexto 8"/>
          <p:cNvSpPr txBox="1"/>
          <p:nvPr/>
        </p:nvSpPr>
        <p:spPr>
          <a:xfrm>
            <a:off x="181429" y="5995381"/>
            <a:ext cx="8744857" cy="553998"/>
          </a:xfrm>
          <a:prstGeom prst="rect">
            <a:avLst/>
          </a:prstGeom>
          <a:noFill/>
        </p:spPr>
        <p:txBody>
          <a:bodyPr wrap="square" rtlCol="0">
            <a:spAutoFit/>
          </a:bodyPr>
          <a:lstStyle/>
          <a:p>
            <a:pPr algn="ctr"/>
            <a:r>
              <a:rPr lang="es-ES" sz="3000" b="1" dirty="0" smtClean="0">
                <a:solidFill>
                  <a:srgbClr val="FFFFFF"/>
                </a:solidFill>
              </a:rPr>
              <a:t>Este problema tiene un Nivel 2 de dificultad</a:t>
            </a:r>
            <a:endParaRPr lang="es-ES" sz="3000" b="1" dirty="0">
              <a:solidFill>
                <a:srgbClr val="FFFFFF"/>
              </a:solidFill>
            </a:endParaRPr>
          </a:p>
        </p:txBody>
      </p:sp>
      <p:sp>
        <p:nvSpPr>
          <p:cNvPr id="10" name="CuadroTexto 9"/>
          <p:cNvSpPr txBox="1"/>
          <p:nvPr/>
        </p:nvSpPr>
        <p:spPr>
          <a:xfrm>
            <a:off x="755265" y="652869"/>
            <a:ext cx="7707981" cy="1938992"/>
          </a:xfrm>
          <a:prstGeom prst="rect">
            <a:avLst/>
          </a:prstGeom>
          <a:noFill/>
        </p:spPr>
        <p:txBody>
          <a:bodyPr wrap="square" rtlCol="0">
            <a:spAutoFit/>
          </a:bodyPr>
          <a:lstStyle/>
          <a:p>
            <a:r>
              <a:rPr lang="es-ES" sz="3000" b="1" dirty="0" smtClean="0">
                <a:solidFill>
                  <a:srgbClr val="FFFFFF"/>
                </a:solidFill>
              </a:rPr>
              <a:t>“Andr</a:t>
            </a:r>
            <a:r>
              <a:rPr lang="es-ES" sz="3000" b="1" dirty="0" smtClean="0">
                <a:solidFill>
                  <a:srgbClr val="FFFFFF"/>
                </a:solidFill>
              </a:rPr>
              <a:t>és tiene 105€. Su padre le da 15€ más. Con ese dinero se compra los libros del curso, que le cuestan 110€. ¿Cuánto dinero le sobra?</a:t>
            </a:r>
            <a:endParaRPr lang="es-ES" sz="3000" b="1" dirty="0">
              <a:solidFill>
                <a:srgbClr val="FFFFFF"/>
              </a:solidFill>
            </a:endParaRPr>
          </a:p>
        </p:txBody>
      </p:sp>
    </p:spTree>
    <p:extLst>
      <p:ext uri="{BB962C8B-B14F-4D97-AF65-F5344CB8AC3E}">
        <p14:creationId xmlns:p14="http://schemas.microsoft.com/office/powerpoint/2010/main" val="3100197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2605038"/>
            <a:ext cx="4288971" cy="1477328"/>
          </a:xfrm>
          <a:prstGeom prst="rect">
            <a:avLst/>
          </a:prstGeom>
          <a:noFill/>
        </p:spPr>
        <p:txBody>
          <a:bodyPr wrap="square" rtlCol="0">
            <a:spAutoFit/>
          </a:bodyPr>
          <a:lstStyle/>
          <a:p>
            <a:r>
              <a:rPr lang="es-ES" sz="3000" b="1" dirty="0" smtClean="0">
                <a:solidFill>
                  <a:srgbClr val="FFFFFF"/>
                </a:solidFill>
              </a:rPr>
              <a:t>- </a:t>
            </a:r>
            <a:r>
              <a:rPr lang="es-ES" sz="3000" b="1" dirty="0" smtClean="0">
                <a:solidFill>
                  <a:srgbClr val="FFFFFF"/>
                </a:solidFill>
              </a:rPr>
              <a:t>Este problema esta compuesto por un CO1 y un IM1.</a:t>
            </a:r>
            <a:endParaRPr lang="es-ES" sz="3000" b="1" dirty="0">
              <a:solidFill>
                <a:srgbClr val="FFFFFF"/>
              </a:solidFill>
            </a:endParaRPr>
          </a:p>
        </p:txBody>
      </p:sp>
      <p:sp>
        <p:nvSpPr>
          <p:cNvPr id="7" name="CuadroTexto 6"/>
          <p:cNvSpPr txBox="1"/>
          <p:nvPr/>
        </p:nvSpPr>
        <p:spPr>
          <a:xfrm>
            <a:off x="762000" y="4200501"/>
            <a:ext cx="2939143" cy="1015663"/>
          </a:xfrm>
          <a:prstGeom prst="rect">
            <a:avLst/>
          </a:prstGeom>
          <a:noFill/>
        </p:spPr>
        <p:txBody>
          <a:bodyPr wrap="square" rtlCol="0">
            <a:spAutoFit/>
          </a:bodyPr>
          <a:lstStyle/>
          <a:p>
            <a:r>
              <a:rPr lang="es-ES" sz="3000" b="1" dirty="0" smtClean="0">
                <a:solidFill>
                  <a:srgbClr val="FFFFFF"/>
                </a:solidFill>
              </a:rPr>
              <a:t>CO1 </a:t>
            </a:r>
            <a:r>
              <a:rPr lang="es-ES" sz="3000" b="1" dirty="0" smtClean="0">
                <a:solidFill>
                  <a:srgbClr val="FFFFFF"/>
                </a:solidFill>
                <a:sym typeface="Wingdings"/>
              </a:rPr>
              <a:t> Nivel 1</a:t>
            </a:r>
          </a:p>
          <a:p>
            <a:r>
              <a:rPr lang="es-ES" sz="3000" b="1" dirty="0" smtClean="0">
                <a:solidFill>
                  <a:srgbClr val="FFFFFF"/>
                </a:solidFill>
              </a:rPr>
              <a:t>CA2 </a:t>
            </a:r>
            <a:r>
              <a:rPr lang="es-ES" sz="3000" b="1" dirty="0" smtClean="0">
                <a:solidFill>
                  <a:srgbClr val="FFFFFF"/>
                </a:solidFill>
                <a:sym typeface="Wingdings"/>
              </a:rPr>
              <a:t> Nivel 1</a:t>
            </a:r>
            <a:endParaRPr lang="es-ES" sz="3000" b="1" dirty="0">
              <a:solidFill>
                <a:srgbClr val="FFFFFF"/>
              </a:solidFill>
            </a:endParaRPr>
          </a:p>
        </p:txBody>
      </p:sp>
      <p:sp>
        <p:nvSpPr>
          <p:cNvPr id="8" name="CuadroTexto 7"/>
          <p:cNvSpPr txBox="1"/>
          <p:nvPr/>
        </p:nvSpPr>
        <p:spPr>
          <a:xfrm>
            <a:off x="1288122" y="5343510"/>
            <a:ext cx="2939143" cy="553998"/>
          </a:xfrm>
          <a:prstGeom prst="rect">
            <a:avLst/>
          </a:prstGeom>
          <a:noFill/>
        </p:spPr>
        <p:txBody>
          <a:bodyPr wrap="square" rtlCol="0">
            <a:spAutoFit/>
          </a:bodyPr>
          <a:lstStyle/>
          <a:p>
            <a:pPr algn="ctr"/>
            <a:r>
              <a:rPr lang="es-ES" sz="3000" b="1" dirty="0" smtClean="0">
                <a:solidFill>
                  <a:srgbClr val="FFFFFF"/>
                </a:solidFill>
              </a:rPr>
              <a:t>1 + 7 = 8</a:t>
            </a:r>
            <a:endParaRPr lang="es-ES" sz="3000" b="1" dirty="0">
              <a:solidFill>
                <a:srgbClr val="FFFFFF"/>
              </a:solidFill>
            </a:endParaRPr>
          </a:p>
        </p:txBody>
      </p:sp>
      <p:sp>
        <p:nvSpPr>
          <p:cNvPr id="9" name="CuadroTexto 8"/>
          <p:cNvSpPr txBox="1"/>
          <p:nvPr/>
        </p:nvSpPr>
        <p:spPr>
          <a:xfrm>
            <a:off x="181429" y="5995381"/>
            <a:ext cx="8744857" cy="553998"/>
          </a:xfrm>
          <a:prstGeom prst="rect">
            <a:avLst/>
          </a:prstGeom>
          <a:noFill/>
        </p:spPr>
        <p:txBody>
          <a:bodyPr wrap="square" rtlCol="0">
            <a:spAutoFit/>
          </a:bodyPr>
          <a:lstStyle/>
          <a:p>
            <a:pPr algn="ctr"/>
            <a:r>
              <a:rPr lang="es-ES" sz="3000" b="1" dirty="0" smtClean="0">
                <a:solidFill>
                  <a:srgbClr val="FFFFFF"/>
                </a:solidFill>
              </a:rPr>
              <a:t>Este problema tiene un Nivel 8 de dificultad</a:t>
            </a:r>
            <a:endParaRPr lang="es-ES" sz="3000" b="1" dirty="0">
              <a:solidFill>
                <a:srgbClr val="FFFFFF"/>
              </a:solidFill>
            </a:endParaRPr>
          </a:p>
        </p:txBody>
      </p:sp>
      <p:sp>
        <p:nvSpPr>
          <p:cNvPr id="10" name="CuadroTexto 9"/>
          <p:cNvSpPr txBox="1"/>
          <p:nvPr/>
        </p:nvSpPr>
        <p:spPr>
          <a:xfrm>
            <a:off x="755265" y="471439"/>
            <a:ext cx="7707981" cy="1938992"/>
          </a:xfrm>
          <a:prstGeom prst="rect">
            <a:avLst/>
          </a:prstGeom>
          <a:noFill/>
        </p:spPr>
        <p:txBody>
          <a:bodyPr wrap="square" rtlCol="0">
            <a:spAutoFit/>
          </a:bodyPr>
          <a:lstStyle/>
          <a:p>
            <a:r>
              <a:rPr lang="es-ES" sz="3000" b="1" dirty="0" smtClean="0">
                <a:solidFill>
                  <a:srgbClr val="FFFFFF"/>
                </a:solidFill>
              </a:rPr>
              <a:t>“En un autob</a:t>
            </a:r>
            <a:r>
              <a:rPr lang="es-ES" sz="3000" b="1" dirty="0" smtClean="0">
                <a:solidFill>
                  <a:srgbClr val="FFFFFF"/>
                </a:solidFill>
              </a:rPr>
              <a:t>ús viajan 22 hombres y 33 mujeres. El viaje cuesta 128 céntimos de euro. ¿Cuántos céntimos han pagado entre todos?</a:t>
            </a:r>
            <a:endParaRPr lang="es-ES" sz="3000" b="1" dirty="0">
              <a:solidFill>
                <a:srgbClr val="FFFFFF"/>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2199299142"/>
              </p:ext>
            </p:extLst>
          </p:nvPr>
        </p:nvGraphicFramePr>
        <p:xfrm>
          <a:off x="4898571" y="2022681"/>
          <a:ext cx="3891246" cy="3881984"/>
        </p:xfrm>
        <a:graphic>
          <a:graphicData uri="http://schemas.openxmlformats.org/drawingml/2006/table">
            <a:tbl>
              <a:tblPr/>
              <a:tblGrid>
                <a:gridCol w="648541"/>
                <a:gridCol w="648541"/>
                <a:gridCol w="648541"/>
                <a:gridCol w="648541"/>
                <a:gridCol w="648541"/>
                <a:gridCol w="648541"/>
              </a:tblGrid>
              <a:tr h="389484">
                <a:tc>
                  <a:txBody>
                    <a:bodyPr/>
                    <a:lstStyle/>
                    <a:p>
                      <a:pPr algn="ctr" fontAlgn="ctr"/>
                      <a:endParaRPr lang="es-ES" sz="2000" b="1" i="0" u="none" strike="noStrike" dirty="0">
                        <a:solidFill>
                          <a:srgbClr val="000000"/>
                        </a:solidFill>
                        <a:effectLst/>
                        <a:latin typeface="Cambria"/>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dirty="0">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2000" b="1" i="0" u="none" strike="noStrike" dirty="0">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2000" b="1" i="0" u="none" strike="noStrike" dirty="0">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2000" b="1" i="0" u="none" strike="noStrike" dirty="0">
                          <a:solidFill>
                            <a:srgbClr val="000000"/>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2000" b="1" i="0" u="none" strike="noStrike" dirty="0">
                          <a:solidFill>
                            <a:srgbClr val="FFFFFF"/>
                          </a:solidFill>
                          <a:effectLst/>
                          <a:latin typeface="Cambri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63165">
                <a:tc rowSpan="2">
                  <a:txBody>
                    <a:bodyPr/>
                    <a:lstStyle/>
                    <a:p>
                      <a:pPr algn="ctr" fontAlgn="ctr"/>
                      <a:r>
                        <a:rPr lang="es-ES" sz="2000" b="1" i="0" u="none" strike="noStrike" dirty="0">
                          <a:solidFill>
                            <a:srgbClr val="000000"/>
                          </a:solidFill>
                          <a:effectLst/>
                          <a:latin typeface="Cambri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2000" b="0" i="0" u="none" strike="noStrike">
                          <a:solidFill>
                            <a:srgbClr val="000000"/>
                          </a:solidFill>
                          <a:effectLst/>
                          <a:latin typeface="Cambria"/>
                        </a:rPr>
                        <a:t>CA1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CA2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63165">
                <a:tc vMerge="1">
                  <a:txBody>
                    <a:bodyPr/>
                    <a:lstStyle/>
                    <a:p>
                      <a:endParaRPr lang="es-ES"/>
                    </a:p>
                  </a:txBody>
                  <a:tcPr/>
                </a:tc>
                <a:tc>
                  <a:txBody>
                    <a:bodyPr/>
                    <a:lstStyle/>
                    <a:p>
                      <a:pPr algn="ctr" fontAlgn="ctr"/>
                      <a:r>
                        <a:rPr lang="es-ES" sz="2000" b="0" i="0" u="none" strike="noStrike" dirty="0">
                          <a:solidFill>
                            <a:srgbClr val="000000"/>
                          </a:solidFill>
                          <a:effectLst/>
                          <a:latin typeface="Cambria"/>
                        </a:rPr>
                        <a:t>CO1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12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63165">
                <a:tc>
                  <a:txBody>
                    <a:bodyPr/>
                    <a:lstStyle/>
                    <a:p>
                      <a:pPr algn="ctr" fontAlgn="ctr"/>
                      <a:r>
                        <a:rPr lang="es-ES" sz="2000" b="1" i="0" u="none" strike="noStrike" dirty="0">
                          <a:solidFill>
                            <a:srgbClr val="000000"/>
                          </a:solidFill>
                          <a:effectLst/>
                          <a:latin typeface="Cambria"/>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IG5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IG6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63165">
                <a:tc>
                  <a:txBody>
                    <a:bodyPr/>
                    <a:lstStyle/>
                    <a:p>
                      <a:pPr algn="ctr" fontAlgn="ctr"/>
                      <a:r>
                        <a:rPr lang="es-ES" sz="2000" b="1" i="0" u="none" strike="noStrike">
                          <a:solidFill>
                            <a:srgbClr val="000000"/>
                          </a:solidFill>
                          <a:effectLst/>
                          <a:latin typeface="Cambria"/>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CM3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dirty="0">
                          <a:solidFill>
                            <a:srgbClr val="000000"/>
                          </a:solidFill>
                          <a:effectLst/>
                          <a:latin typeface="Cambria"/>
                        </a:rPr>
                        <a:t>CM4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63165">
                <a:tc>
                  <a:txBody>
                    <a:bodyPr/>
                    <a:lstStyle/>
                    <a:p>
                      <a:pPr algn="ctr" fontAlgn="ctr"/>
                      <a:r>
                        <a:rPr lang="es-ES" sz="2000" b="1" i="0" u="none" strike="noStrike">
                          <a:solidFill>
                            <a:srgbClr val="000000"/>
                          </a:solidFill>
                          <a:effectLst/>
                          <a:latin typeface="Cambria"/>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dirty="0">
                          <a:solidFill>
                            <a:srgbClr val="000000"/>
                          </a:solidFill>
                          <a:effectLst/>
                          <a:latin typeface="Cambria"/>
                        </a:rPr>
                        <a:t>IG2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63165">
                <a:tc>
                  <a:txBody>
                    <a:bodyPr/>
                    <a:lstStyle/>
                    <a:p>
                      <a:pPr algn="ctr" fontAlgn="ctr"/>
                      <a:r>
                        <a:rPr lang="es-ES" sz="2000" b="1" i="0" u="none" strike="noStrike">
                          <a:solidFill>
                            <a:srgbClr val="000000"/>
                          </a:solidFill>
                          <a:effectLst/>
                          <a:latin typeface="Cambria"/>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CM2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63165">
                <a:tc>
                  <a:txBody>
                    <a:bodyPr/>
                    <a:lstStyle/>
                    <a:p>
                      <a:pPr algn="ctr" fontAlgn="ctr"/>
                      <a:r>
                        <a:rPr lang="es-ES" sz="2000" b="1" i="0" u="none" strike="noStrike">
                          <a:solidFill>
                            <a:srgbClr val="000000"/>
                          </a:solidFill>
                          <a:effectLst/>
                          <a:latin typeface="Cambria"/>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IG1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63165">
                <a:tc>
                  <a:txBody>
                    <a:bodyPr/>
                    <a:lstStyle/>
                    <a:p>
                      <a:pPr algn="ctr" fontAlgn="ctr"/>
                      <a:r>
                        <a:rPr lang="es-ES" sz="2000" b="1" i="0" u="none" strike="noStrike" dirty="0">
                          <a:solidFill>
                            <a:srgbClr val="000000"/>
                          </a:solidFill>
                          <a:effectLst/>
                          <a:latin typeface="Cambria"/>
                        </a:rPr>
                        <a:t>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2000" b="0" i="0" u="none" strike="noStrike" dirty="0">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dirty="0">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dirty="0">
                          <a:solidFill>
                            <a:srgbClr val="000000"/>
                          </a:solidFill>
                          <a:effectLst/>
                          <a:latin typeface="Cambria"/>
                        </a:rPr>
                        <a:t>IM1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63165">
                <a:tc>
                  <a:txBody>
                    <a:bodyPr/>
                    <a:lstStyle/>
                    <a:p>
                      <a:pPr algn="ctr" fontAlgn="ctr"/>
                      <a:r>
                        <a:rPr lang="es-ES" sz="2000" b="1" i="0" u="none" strike="noStrike" dirty="0">
                          <a:solidFill>
                            <a:srgbClr val="000000"/>
                          </a:solidFill>
                          <a:effectLst/>
                          <a:latin typeface="Cambria"/>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dirty="0">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dirty="0">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IM2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63165">
                <a:tc>
                  <a:txBody>
                    <a:bodyPr/>
                    <a:lstStyle/>
                    <a:p>
                      <a:pPr algn="ctr" fontAlgn="ctr"/>
                      <a:r>
                        <a:rPr lang="es-ES" sz="2000" b="1" i="0" u="none" strike="noStrike">
                          <a:solidFill>
                            <a:srgbClr val="000000"/>
                          </a:solidFill>
                          <a:effectLst/>
                          <a:latin typeface="Cambria"/>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dirty="0">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2000" b="0" i="0" u="none" strike="noStrike" dirty="0">
                          <a:solidFill>
                            <a:srgbClr val="000000"/>
                          </a:solidFill>
                          <a:effectLst/>
                          <a:latin typeface="Cambria"/>
                        </a:rPr>
                        <a:t>EC1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63165">
                <a:tc>
                  <a:txBody>
                    <a:bodyPr/>
                    <a:lstStyle/>
                    <a:p>
                      <a:pPr algn="ctr" fontAlgn="ctr"/>
                      <a:r>
                        <a:rPr lang="es-ES" sz="2000" b="1" i="0" u="none" strike="noStrike">
                          <a:solidFill>
                            <a:srgbClr val="000000"/>
                          </a:solidFill>
                          <a:effectLst/>
                          <a:latin typeface="Cambria"/>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2000" b="0" i="0" u="none" strike="noStrike">
                          <a:solidFill>
                            <a:srgbClr val="000000"/>
                          </a:solidFill>
                          <a:effectLst/>
                          <a:latin typeface="Cambria"/>
                        </a:rPr>
                        <a:t> </a:t>
                      </a:r>
                    </a:p>
                  </a:txBody>
                  <a:tcPr marL="12700" marR="12700" marT="12700" marB="0" anchor="ctr">
                    <a:lnL>
                      <a:noFill/>
                    </a:lnL>
                    <a:lnR>
                      <a:noFill/>
                    </a:lnR>
                    <a:lnT>
                      <a:noFill/>
                    </a:lnT>
                    <a:lnB>
                      <a:noFill/>
                    </a:lnB>
                    <a:solidFill>
                      <a:srgbClr val="FFFFFF"/>
                    </a:solidFill>
                  </a:tcPr>
                </a:tc>
                <a:tc>
                  <a:txBody>
                    <a:bodyPr/>
                    <a:lstStyle/>
                    <a:p>
                      <a:pPr algn="ctr" fontAlgn="ctr"/>
                      <a:r>
                        <a:rPr lang="es-ES" sz="2000" b="0" i="0" u="none" strike="noStrike" dirty="0">
                          <a:solidFill>
                            <a:srgbClr val="000000"/>
                          </a:solidFill>
                          <a:effectLst/>
                          <a:latin typeface="Cambria"/>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2000" b="0" i="0" u="none" strike="noStrike" dirty="0">
                          <a:solidFill>
                            <a:srgbClr val="000000"/>
                          </a:solidFill>
                          <a:effectLst/>
                          <a:latin typeface="Cambria"/>
                        </a:rPr>
                        <a:t>EC2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20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218762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755265" y="471439"/>
            <a:ext cx="7707981" cy="1938992"/>
          </a:xfrm>
          <a:prstGeom prst="rect">
            <a:avLst/>
          </a:prstGeom>
          <a:noFill/>
        </p:spPr>
        <p:txBody>
          <a:bodyPr wrap="square" rtlCol="0">
            <a:spAutoFit/>
          </a:bodyPr>
          <a:lstStyle/>
          <a:p>
            <a:r>
              <a:rPr lang="es-ES" sz="3000" b="1" dirty="0" smtClean="0">
                <a:solidFill>
                  <a:srgbClr val="FFFFFF"/>
                </a:solidFill>
              </a:rPr>
              <a:t>“En un autob</a:t>
            </a:r>
            <a:r>
              <a:rPr lang="es-ES" sz="3000" b="1" dirty="0" smtClean="0">
                <a:solidFill>
                  <a:srgbClr val="FFFFFF"/>
                </a:solidFill>
              </a:rPr>
              <a:t>ús viajan 22 hombres y 33 mujeres. El viaje cuesta 128 céntimos de euro. ¿Cuántos céntimos han pagado entre todos?</a:t>
            </a:r>
            <a:endParaRPr lang="es-ES" sz="3000" b="1" dirty="0">
              <a:solidFill>
                <a:srgbClr val="FFFFFF"/>
              </a:solidFill>
            </a:endParaRPr>
          </a:p>
        </p:txBody>
      </p:sp>
      <p:sp>
        <p:nvSpPr>
          <p:cNvPr id="12" name="CuadroTexto 11"/>
          <p:cNvSpPr txBox="1"/>
          <p:nvPr/>
        </p:nvSpPr>
        <p:spPr>
          <a:xfrm>
            <a:off x="755265" y="3283604"/>
            <a:ext cx="7707981" cy="1938992"/>
          </a:xfrm>
          <a:prstGeom prst="rect">
            <a:avLst/>
          </a:prstGeom>
          <a:noFill/>
        </p:spPr>
        <p:txBody>
          <a:bodyPr wrap="square" rtlCol="0">
            <a:spAutoFit/>
          </a:bodyPr>
          <a:lstStyle/>
          <a:p>
            <a:r>
              <a:rPr lang="es-ES" sz="3000" b="1" dirty="0" smtClean="0">
                <a:solidFill>
                  <a:srgbClr val="FFFFFF"/>
                </a:solidFill>
              </a:rPr>
              <a:t>“Andr</a:t>
            </a:r>
            <a:r>
              <a:rPr lang="es-ES" sz="3000" b="1" dirty="0" smtClean="0">
                <a:solidFill>
                  <a:srgbClr val="FFFFFF"/>
                </a:solidFill>
              </a:rPr>
              <a:t>és tiene 105€. Su padre le da 15€ más. Con ese dinero se compra los libros del curso, que le cuestan 110€. ¿Cuánto dinero le sobra?</a:t>
            </a:r>
            <a:endParaRPr lang="es-ES" sz="3000" b="1" dirty="0">
              <a:solidFill>
                <a:srgbClr val="FFFFFF"/>
              </a:solidFill>
            </a:endParaRPr>
          </a:p>
        </p:txBody>
      </p:sp>
      <p:sp>
        <p:nvSpPr>
          <p:cNvPr id="13" name="CuadroTexto 12"/>
          <p:cNvSpPr txBox="1"/>
          <p:nvPr/>
        </p:nvSpPr>
        <p:spPr>
          <a:xfrm>
            <a:off x="4227265" y="5066511"/>
            <a:ext cx="2939143" cy="553998"/>
          </a:xfrm>
          <a:prstGeom prst="rect">
            <a:avLst/>
          </a:prstGeom>
          <a:noFill/>
        </p:spPr>
        <p:txBody>
          <a:bodyPr wrap="square" rtlCol="0">
            <a:spAutoFit/>
          </a:bodyPr>
          <a:lstStyle/>
          <a:p>
            <a:pPr algn="ctr"/>
            <a:r>
              <a:rPr lang="es-ES" sz="3000" b="1" dirty="0" smtClean="0">
                <a:solidFill>
                  <a:srgbClr val="FFFFFF"/>
                </a:solidFill>
              </a:rPr>
              <a:t>Dificultad 2</a:t>
            </a:r>
            <a:endParaRPr lang="es-ES" sz="3000" b="1" dirty="0">
              <a:solidFill>
                <a:srgbClr val="FFFFFF"/>
              </a:solidFill>
            </a:endParaRPr>
          </a:p>
        </p:txBody>
      </p:sp>
      <p:sp>
        <p:nvSpPr>
          <p:cNvPr id="14" name="CuadroTexto 13"/>
          <p:cNvSpPr txBox="1"/>
          <p:nvPr/>
        </p:nvSpPr>
        <p:spPr>
          <a:xfrm>
            <a:off x="4379665" y="2133432"/>
            <a:ext cx="2939143" cy="553998"/>
          </a:xfrm>
          <a:prstGeom prst="rect">
            <a:avLst/>
          </a:prstGeom>
          <a:noFill/>
        </p:spPr>
        <p:txBody>
          <a:bodyPr wrap="square" rtlCol="0">
            <a:spAutoFit/>
          </a:bodyPr>
          <a:lstStyle/>
          <a:p>
            <a:pPr algn="ctr"/>
            <a:r>
              <a:rPr lang="es-ES" sz="3000" b="1" dirty="0" smtClean="0">
                <a:solidFill>
                  <a:srgbClr val="FFFFFF"/>
                </a:solidFill>
              </a:rPr>
              <a:t>Dificultad 8</a:t>
            </a:r>
            <a:endParaRPr lang="es-ES" sz="3000" b="1" dirty="0">
              <a:solidFill>
                <a:srgbClr val="FFFFFF"/>
              </a:solidFill>
            </a:endParaRPr>
          </a:p>
        </p:txBody>
      </p:sp>
    </p:spTree>
    <p:extLst>
      <p:ext uri="{BB962C8B-B14F-4D97-AF65-F5344CB8AC3E}">
        <p14:creationId xmlns:p14="http://schemas.microsoft.com/office/powerpoint/2010/main" val="18478057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82735" y="412421"/>
            <a:ext cx="4378535" cy="923330"/>
          </a:xfrm>
          <a:prstGeom prst="rect">
            <a:avLst/>
          </a:prstGeom>
          <a:noFill/>
        </p:spPr>
        <p:txBody>
          <a:bodyPr wrap="none" lIns="91440" tIns="45720" rIns="91440" bIns="45720">
            <a:spAutoFit/>
          </a:bodyPr>
          <a:lstStyle/>
          <a:p>
            <a:pPr algn="ctr"/>
            <a:r>
              <a:rPr lang="es-ES_tradnl" sz="5400" b="1"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Conclusiones</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sp>
        <p:nvSpPr>
          <p:cNvPr id="7" name="CuadroTexto 6"/>
          <p:cNvSpPr txBox="1"/>
          <p:nvPr/>
        </p:nvSpPr>
        <p:spPr>
          <a:xfrm>
            <a:off x="753080" y="4345585"/>
            <a:ext cx="8263922" cy="553998"/>
          </a:xfrm>
          <a:prstGeom prst="rect">
            <a:avLst/>
          </a:prstGeom>
          <a:noFill/>
        </p:spPr>
        <p:txBody>
          <a:bodyPr wrap="square" rtlCol="0">
            <a:spAutoFit/>
          </a:bodyPr>
          <a:lstStyle/>
          <a:p>
            <a:r>
              <a:rPr lang="es-ES" sz="3000" b="1" dirty="0" smtClean="0">
                <a:solidFill>
                  <a:srgbClr val="FFFFFF"/>
                </a:solidFill>
              </a:rPr>
              <a:t>- </a:t>
            </a:r>
            <a:r>
              <a:rPr lang="es-ES" sz="3000" b="1" dirty="0" err="1" smtClean="0">
                <a:solidFill>
                  <a:srgbClr val="FFFFFF"/>
                </a:solidFill>
              </a:rPr>
              <a:t>Sumirrestas</a:t>
            </a:r>
            <a:r>
              <a:rPr lang="es-ES" sz="3000" b="1" dirty="0" smtClean="0">
                <a:solidFill>
                  <a:srgbClr val="FFFFFF"/>
                </a:solidFill>
              </a:rPr>
              <a:t>, dobles sumas y dobles restas.</a:t>
            </a:r>
            <a:endParaRPr lang="es-ES" sz="3000" b="1" dirty="0">
              <a:solidFill>
                <a:srgbClr val="FFFFFF"/>
              </a:solidFill>
            </a:endParaRPr>
          </a:p>
        </p:txBody>
      </p:sp>
      <p:sp>
        <p:nvSpPr>
          <p:cNvPr id="10" name="CuadroTexto 9"/>
          <p:cNvSpPr txBox="1"/>
          <p:nvPr/>
        </p:nvSpPr>
        <p:spPr>
          <a:xfrm>
            <a:off x="753080" y="1996753"/>
            <a:ext cx="7707981" cy="553998"/>
          </a:xfrm>
          <a:prstGeom prst="rect">
            <a:avLst/>
          </a:prstGeom>
          <a:noFill/>
        </p:spPr>
        <p:txBody>
          <a:bodyPr wrap="square" rtlCol="0">
            <a:spAutoFit/>
          </a:bodyPr>
          <a:lstStyle/>
          <a:p>
            <a:r>
              <a:rPr lang="es-ES" sz="3000" b="1" dirty="0" smtClean="0">
                <a:solidFill>
                  <a:srgbClr val="FFFFFF"/>
                </a:solidFill>
              </a:rPr>
              <a:t>- </a:t>
            </a:r>
            <a:r>
              <a:rPr lang="es-ES" sz="3000" b="1" dirty="0">
                <a:solidFill>
                  <a:srgbClr val="FFFFFF"/>
                </a:solidFill>
              </a:rPr>
              <a:t>P</a:t>
            </a:r>
            <a:r>
              <a:rPr lang="es-ES" sz="3000" b="1" dirty="0" smtClean="0">
                <a:solidFill>
                  <a:srgbClr val="FFFFFF"/>
                </a:solidFill>
              </a:rPr>
              <a:t>roblemas de una operación.</a:t>
            </a:r>
            <a:endParaRPr lang="es-ES" sz="3000" b="1" dirty="0">
              <a:solidFill>
                <a:srgbClr val="FFFFFF"/>
              </a:solidFill>
            </a:endParaRPr>
          </a:p>
        </p:txBody>
      </p:sp>
      <p:sp>
        <p:nvSpPr>
          <p:cNvPr id="11" name="CuadroTexto 10"/>
          <p:cNvSpPr txBox="1"/>
          <p:nvPr/>
        </p:nvSpPr>
        <p:spPr>
          <a:xfrm>
            <a:off x="753080" y="3171169"/>
            <a:ext cx="7707981" cy="553998"/>
          </a:xfrm>
          <a:prstGeom prst="rect">
            <a:avLst/>
          </a:prstGeom>
          <a:noFill/>
        </p:spPr>
        <p:txBody>
          <a:bodyPr wrap="square" rtlCol="0">
            <a:spAutoFit/>
          </a:bodyPr>
          <a:lstStyle/>
          <a:p>
            <a:r>
              <a:rPr lang="es-ES" sz="3000" b="1" dirty="0" smtClean="0">
                <a:solidFill>
                  <a:srgbClr val="FFFFFF"/>
                </a:solidFill>
              </a:rPr>
              <a:t>- </a:t>
            </a:r>
            <a:r>
              <a:rPr lang="es-ES" sz="3000" b="1" dirty="0" smtClean="0">
                <a:solidFill>
                  <a:srgbClr val="FFFFFF"/>
                </a:solidFill>
              </a:rPr>
              <a:t>Problemas de dos ope</a:t>
            </a:r>
            <a:r>
              <a:rPr lang="es-ES" sz="3000" b="1" dirty="0" smtClean="0">
                <a:solidFill>
                  <a:srgbClr val="FFFFFF"/>
                </a:solidFill>
              </a:rPr>
              <a:t>raciones.</a:t>
            </a:r>
            <a:endParaRPr lang="es-ES" sz="3000" b="1" dirty="0">
              <a:solidFill>
                <a:srgbClr val="FFFFFF"/>
              </a:solidFill>
            </a:endParaRPr>
          </a:p>
        </p:txBody>
      </p:sp>
    </p:spTree>
    <p:extLst>
      <p:ext uri="{BB962C8B-B14F-4D97-AF65-F5344CB8AC3E}">
        <p14:creationId xmlns:p14="http://schemas.microsoft.com/office/powerpoint/2010/main" val="2758430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75913" y="1336119"/>
            <a:ext cx="6192170" cy="1631216"/>
          </a:xfrm>
          <a:prstGeom prst="rect">
            <a:avLst/>
          </a:prstGeom>
          <a:noFill/>
        </p:spPr>
        <p:txBody>
          <a:bodyPr wrap="none" lIns="91440" tIns="45720" rIns="91440" bIns="45720">
            <a:spAutoFit/>
          </a:bodyPr>
          <a:lstStyle/>
          <a:p>
            <a:pPr algn="ctr"/>
            <a:r>
              <a:rPr lang="es-ES_tradnl" sz="10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¡GRACIAS!</a:t>
            </a:r>
            <a:endParaRPr lang="es-ES_tradnl" sz="10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Rectángulo 4"/>
          <p:cNvSpPr/>
          <p:nvPr/>
        </p:nvSpPr>
        <p:spPr>
          <a:xfrm>
            <a:off x="1965448" y="3538661"/>
            <a:ext cx="5517907" cy="707886"/>
          </a:xfrm>
          <a:prstGeom prst="rect">
            <a:avLst/>
          </a:prstGeom>
          <a:noFill/>
        </p:spPr>
        <p:txBody>
          <a:bodyPr wrap="none" lIns="91440" tIns="45720" rIns="91440" bIns="45720">
            <a:spAutoFit/>
          </a:bodyPr>
          <a:lstStyle/>
          <a:p>
            <a:pPr algn="ctr"/>
            <a:r>
              <a:rPr lang="es-ES_tradnl" sz="4000" b="1" cap="none" spc="0"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manuelma@gmail.com</a:t>
            </a:r>
            <a:endParaRPr lang="es-ES_tradnl" sz="4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071093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l llanero solitario-toro-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000" y="1269000"/>
            <a:ext cx="5760000" cy="4320000"/>
          </a:xfrm>
          <a:prstGeom prst="rect">
            <a:avLst/>
          </a:prstGeom>
        </p:spPr>
      </p:pic>
      <p:sp>
        <p:nvSpPr>
          <p:cNvPr id="5" name="Llamada ovalada 4"/>
          <p:cNvSpPr/>
          <p:nvPr/>
        </p:nvSpPr>
        <p:spPr>
          <a:xfrm>
            <a:off x="287284" y="367691"/>
            <a:ext cx="2494849" cy="1298377"/>
          </a:xfrm>
          <a:prstGeom prst="wedgeEllipseCallout">
            <a:avLst>
              <a:gd name="adj1" fmla="val -43257"/>
              <a:gd name="adj2" fmla="val 72980"/>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¿Qué pasa cuando entran a apoyar?</a:t>
            </a:r>
            <a:endParaRPr lang="es-ES" dirty="0">
              <a:solidFill>
                <a:schemeClr val="tx1"/>
              </a:solidFill>
            </a:endParaRPr>
          </a:p>
        </p:txBody>
      </p:sp>
      <p:sp>
        <p:nvSpPr>
          <p:cNvPr id="6" name="Llamada ovalada 5"/>
          <p:cNvSpPr/>
          <p:nvPr/>
        </p:nvSpPr>
        <p:spPr>
          <a:xfrm>
            <a:off x="6412202" y="247964"/>
            <a:ext cx="2494849" cy="1298377"/>
          </a:xfrm>
          <a:prstGeom prst="wedgeEllipseCallout">
            <a:avLst>
              <a:gd name="adj1" fmla="val 50682"/>
              <a:gd name="adj2" fmla="val 61336"/>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Y si tú faltas, ¿quién va a dar la clase?</a:t>
            </a:r>
            <a:endParaRPr lang="es-ES" dirty="0">
              <a:solidFill>
                <a:schemeClr val="tx1"/>
              </a:solidFill>
            </a:endParaRPr>
          </a:p>
        </p:txBody>
      </p:sp>
      <p:sp>
        <p:nvSpPr>
          <p:cNvPr id="7" name="Llamada ovalada 6"/>
          <p:cNvSpPr/>
          <p:nvPr/>
        </p:nvSpPr>
        <p:spPr>
          <a:xfrm>
            <a:off x="152398" y="2500577"/>
            <a:ext cx="2494849" cy="1298377"/>
          </a:xfrm>
          <a:prstGeom prst="wedgeEllipseCallout">
            <a:avLst>
              <a:gd name="adj1" fmla="val -43257"/>
              <a:gd name="adj2" fmla="val 72980"/>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¿De verdad que vas a trabajar sin libro?</a:t>
            </a:r>
            <a:endParaRPr lang="es-ES" dirty="0">
              <a:solidFill>
                <a:schemeClr val="tx1"/>
              </a:solidFill>
            </a:endParaRPr>
          </a:p>
        </p:txBody>
      </p:sp>
      <p:sp>
        <p:nvSpPr>
          <p:cNvPr id="8" name="Llamada ovalada 7"/>
          <p:cNvSpPr/>
          <p:nvPr/>
        </p:nvSpPr>
        <p:spPr>
          <a:xfrm>
            <a:off x="6048120" y="2999802"/>
            <a:ext cx="2858932" cy="1298377"/>
          </a:xfrm>
          <a:prstGeom prst="wedgeEllipseCallout">
            <a:avLst>
              <a:gd name="adj1" fmla="val 52501"/>
              <a:gd name="adj2" fmla="val 62500"/>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¿Y si se incorpora un niño a mitad de curso?</a:t>
            </a:r>
            <a:endParaRPr lang="es-ES" dirty="0">
              <a:solidFill>
                <a:schemeClr val="tx1"/>
              </a:solidFill>
            </a:endParaRPr>
          </a:p>
        </p:txBody>
      </p:sp>
      <p:sp>
        <p:nvSpPr>
          <p:cNvPr id="9" name="Llamada ovalada 8"/>
          <p:cNvSpPr/>
          <p:nvPr/>
        </p:nvSpPr>
        <p:spPr>
          <a:xfrm>
            <a:off x="152398" y="4290623"/>
            <a:ext cx="2858932" cy="1298377"/>
          </a:xfrm>
          <a:prstGeom prst="wedgeEllipseCallout">
            <a:avLst>
              <a:gd name="adj1" fmla="val -43755"/>
              <a:gd name="adj2" fmla="val 70651"/>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¿Y si se marcha un alumno a otro centro?</a:t>
            </a:r>
            <a:endParaRPr lang="es-ES" dirty="0">
              <a:solidFill>
                <a:schemeClr val="tx1"/>
              </a:solidFill>
            </a:endParaRPr>
          </a:p>
        </p:txBody>
      </p:sp>
      <p:sp>
        <p:nvSpPr>
          <p:cNvPr id="10" name="Llamada ovalada 9"/>
          <p:cNvSpPr/>
          <p:nvPr/>
        </p:nvSpPr>
        <p:spPr>
          <a:xfrm>
            <a:off x="2647247" y="5724511"/>
            <a:ext cx="1495715" cy="519351"/>
          </a:xfrm>
          <a:prstGeom prst="wedgeEllipseCallout">
            <a:avLst>
              <a:gd name="adj1" fmla="val -43755"/>
              <a:gd name="adj2" fmla="val 70651"/>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¿Y si…?</a:t>
            </a:r>
            <a:endParaRPr lang="es-ES" dirty="0">
              <a:solidFill>
                <a:schemeClr val="tx1"/>
              </a:solidFill>
            </a:endParaRPr>
          </a:p>
        </p:txBody>
      </p:sp>
      <p:sp>
        <p:nvSpPr>
          <p:cNvPr id="12" name="Llamada ovalada 11"/>
          <p:cNvSpPr/>
          <p:nvPr/>
        </p:nvSpPr>
        <p:spPr>
          <a:xfrm>
            <a:off x="4916487" y="5740887"/>
            <a:ext cx="1495715" cy="519351"/>
          </a:xfrm>
          <a:prstGeom prst="wedgeEllipseCallout">
            <a:avLst>
              <a:gd name="adj1" fmla="val 27009"/>
              <a:gd name="adj2" fmla="val 85206"/>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¿Y si…?</a:t>
            </a:r>
            <a:endParaRPr lang="es-ES" dirty="0">
              <a:solidFill>
                <a:schemeClr val="tx1"/>
              </a:solidFill>
            </a:endParaRPr>
          </a:p>
        </p:txBody>
      </p:sp>
      <p:sp>
        <p:nvSpPr>
          <p:cNvPr id="13" name="Llamada ovalada 12"/>
          <p:cNvSpPr/>
          <p:nvPr/>
        </p:nvSpPr>
        <p:spPr>
          <a:xfrm>
            <a:off x="7214774" y="1981226"/>
            <a:ext cx="1495715" cy="519351"/>
          </a:xfrm>
          <a:prstGeom prst="wedgeEllipseCallout">
            <a:avLst>
              <a:gd name="adj1" fmla="val 40150"/>
              <a:gd name="adj2" fmla="val 73562"/>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¿Y si…?</a:t>
            </a:r>
            <a:endParaRPr lang="es-ES" dirty="0">
              <a:solidFill>
                <a:schemeClr val="tx1"/>
              </a:solidFill>
            </a:endParaRPr>
          </a:p>
        </p:txBody>
      </p:sp>
      <p:sp>
        <p:nvSpPr>
          <p:cNvPr id="14" name="Llamada ovalada 13"/>
          <p:cNvSpPr/>
          <p:nvPr/>
        </p:nvSpPr>
        <p:spPr>
          <a:xfrm>
            <a:off x="3177654" y="615772"/>
            <a:ext cx="1495715" cy="519351"/>
          </a:xfrm>
          <a:prstGeom prst="wedgeEllipseCallout">
            <a:avLst>
              <a:gd name="adj1" fmla="val -42744"/>
              <a:gd name="adj2" fmla="val -77809"/>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¿Y si…?</a:t>
            </a:r>
            <a:endParaRPr lang="es-ES" dirty="0">
              <a:solidFill>
                <a:schemeClr val="tx1"/>
              </a:solidFill>
            </a:endParaRPr>
          </a:p>
        </p:txBody>
      </p:sp>
      <p:sp>
        <p:nvSpPr>
          <p:cNvPr id="15" name="Llamada ovalada 14"/>
          <p:cNvSpPr/>
          <p:nvPr/>
        </p:nvSpPr>
        <p:spPr>
          <a:xfrm>
            <a:off x="4825769" y="293246"/>
            <a:ext cx="1495715" cy="519351"/>
          </a:xfrm>
          <a:prstGeom prst="wedgeEllipseCallout">
            <a:avLst>
              <a:gd name="adj1" fmla="val 55314"/>
              <a:gd name="adj2" fmla="val -54521"/>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dirty="0" smtClean="0">
                <a:solidFill>
                  <a:schemeClr val="tx1"/>
                </a:solidFill>
              </a:rPr>
              <a:t>¿Y si…?</a:t>
            </a:r>
            <a:endParaRPr lang="es-ES" dirty="0">
              <a:solidFill>
                <a:schemeClr val="tx1"/>
              </a:solidFill>
            </a:endParaRPr>
          </a:p>
        </p:txBody>
      </p:sp>
    </p:spTree>
    <p:extLst>
      <p:ext uri="{BB962C8B-B14F-4D97-AF65-F5344CB8AC3E}">
        <p14:creationId xmlns:p14="http://schemas.microsoft.com/office/powerpoint/2010/main" val="793536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de nube 3"/>
          <p:cNvSpPr/>
          <p:nvPr/>
        </p:nvSpPr>
        <p:spPr>
          <a:xfrm>
            <a:off x="326567" y="319161"/>
            <a:ext cx="3973287" cy="1897469"/>
          </a:xfrm>
          <a:prstGeom prst="cloudCallout">
            <a:avLst>
              <a:gd name="adj1" fmla="val -252340"/>
              <a:gd name="adj2" fmla="val 41755"/>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sz="2500" dirty="0" smtClean="0">
                <a:solidFill>
                  <a:srgbClr val="000000"/>
                </a:solidFill>
              </a:rPr>
              <a:t>Tengo claro cómo empezar, pero…</a:t>
            </a:r>
            <a:endParaRPr lang="es-ES" sz="2500" dirty="0">
              <a:solidFill>
                <a:srgbClr val="000000"/>
              </a:solidFill>
            </a:endParaRPr>
          </a:p>
        </p:txBody>
      </p:sp>
      <p:sp>
        <p:nvSpPr>
          <p:cNvPr id="5" name="Llamada de nube 4"/>
          <p:cNvSpPr/>
          <p:nvPr/>
        </p:nvSpPr>
        <p:spPr>
          <a:xfrm>
            <a:off x="5856510" y="1783391"/>
            <a:ext cx="2859319" cy="726192"/>
          </a:xfrm>
          <a:prstGeom prst="cloudCallout">
            <a:avLst>
              <a:gd name="adj1" fmla="val 253370"/>
              <a:gd name="adj2" fmla="val 174168"/>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sz="2500" dirty="0" smtClean="0">
                <a:solidFill>
                  <a:srgbClr val="000000"/>
                </a:solidFill>
              </a:rPr>
              <a:t>¿Cómo sigo?</a:t>
            </a:r>
            <a:endParaRPr lang="es-ES" sz="2500" dirty="0">
              <a:solidFill>
                <a:srgbClr val="000000"/>
              </a:solidFill>
            </a:endParaRPr>
          </a:p>
        </p:txBody>
      </p:sp>
      <p:sp>
        <p:nvSpPr>
          <p:cNvPr id="7" name="Llamada de nube 6"/>
          <p:cNvSpPr/>
          <p:nvPr/>
        </p:nvSpPr>
        <p:spPr>
          <a:xfrm>
            <a:off x="2068282" y="2509449"/>
            <a:ext cx="3102433" cy="1311831"/>
          </a:xfrm>
          <a:prstGeom prst="cloudCallout">
            <a:avLst>
              <a:gd name="adj1" fmla="val -298539"/>
              <a:gd name="adj2" fmla="val 47287"/>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sz="2500" dirty="0" smtClean="0">
                <a:solidFill>
                  <a:srgbClr val="000000"/>
                </a:solidFill>
              </a:rPr>
              <a:t>¿Qué hago primero?</a:t>
            </a:r>
            <a:endParaRPr lang="es-ES" sz="2500" dirty="0">
              <a:solidFill>
                <a:srgbClr val="000000"/>
              </a:solidFill>
            </a:endParaRPr>
          </a:p>
        </p:txBody>
      </p:sp>
      <p:sp>
        <p:nvSpPr>
          <p:cNvPr id="8" name="Llamada de nube 7"/>
          <p:cNvSpPr/>
          <p:nvPr/>
        </p:nvSpPr>
        <p:spPr>
          <a:xfrm>
            <a:off x="4749796" y="3165365"/>
            <a:ext cx="3287490" cy="1311831"/>
          </a:xfrm>
          <a:prstGeom prst="cloudCallout">
            <a:avLst>
              <a:gd name="adj1" fmla="val 253370"/>
              <a:gd name="adj2" fmla="val 174168"/>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sz="2500" dirty="0" smtClean="0">
                <a:solidFill>
                  <a:srgbClr val="000000"/>
                </a:solidFill>
              </a:rPr>
              <a:t>¿Qué tiempo le dedico?</a:t>
            </a:r>
            <a:endParaRPr lang="es-ES" sz="2500" dirty="0">
              <a:solidFill>
                <a:srgbClr val="000000"/>
              </a:solidFill>
            </a:endParaRPr>
          </a:p>
        </p:txBody>
      </p:sp>
      <p:sp>
        <p:nvSpPr>
          <p:cNvPr id="9" name="Llamada de nube 8"/>
          <p:cNvSpPr/>
          <p:nvPr/>
        </p:nvSpPr>
        <p:spPr>
          <a:xfrm>
            <a:off x="517064" y="4264360"/>
            <a:ext cx="4018649" cy="1311831"/>
          </a:xfrm>
          <a:prstGeom prst="cloudCallout">
            <a:avLst>
              <a:gd name="adj1" fmla="val -298539"/>
              <a:gd name="adj2" fmla="val 47287"/>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sz="2500" dirty="0" smtClean="0">
                <a:solidFill>
                  <a:srgbClr val="000000"/>
                </a:solidFill>
              </a:rPr>
              <a:t>¿Estaré haciéndolo bien?</a:t>
            </a:r>
            <a:endParaRPr lang="es-ES" sz="2500" dirty="0">
              <a:solidFill>
                <a:srgbClr val="000000"/>
              </a:solidFill>
            </a:endParaRPr>
          </a:p>
        </p:txBody>
      </p:sp>
    </p:spTree>
    <p:extLst>
      <p:ext uri="{BB962C8B-B14F-4D97-AF65-F5344CB8AC3E}">
        <p14:creationId xmlns:p14="http://schemas.microsoft.com/office/powerpoint/2010/main" val="1485310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epositphotos_59953309-Group-of-people-discussing-wit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26" y="462915"/>
            <a:ext cx="3540487" cy="2815042"/>
          </a:xfrm>
          <a:prstGeom prst="rect">
            <a:avLst/>
          </a:prstGeom>
        </p:spPr>
      </p:pic>
      <p:pic>
        <p:nvPicPr>
          <p:cNvPr id="4" name="Imagen 3" descr="encabezado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857" y="2050571"/>
            <a:ext cx="4320000" cy="4320000"/>
          </a:xfrm>
          <a:prstGeom prst="rect">
            <a:avLst/>
          </a:prstGeom>
        </p:spPr>
      </p:pic>
      <p:sp>
        <p:nvSpPr>
          <p:cNvPr id="3" name="Llamada ovalada 2"/>
          <p:cNvSpPr/>
          <p:nvPr/>
        </p:nvSpPr>
        <p:spPr>
          <a:xfrm>
            <a:off x="4465141" y="696954"/>
            <a:ext cx="4100286" cy="779026"/>
          </a:xfrm>
          <a:prstGeom prst="wedgeEllipseCallout">
            <a:avLst>
              <a:gd name="adj1" fmla="val -31561"/>
              <a:gd name="adj2" fmla="val -81257"/>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sz="3000" dirty="0" smtClean="0">
                <a:solidFill>
                  <a:srgbClr val="000000"/>
                </a:solidFill>
              </a:rPr>
              <a:t>¿Secuenciación?</a:t>
            </a:r>
            <a:endParaRPr lang="es-ES" sz="3000" dirty="0">
              <a:solidFill>
                <a:srgbClr val="000000"/>
              </a:solidFill>
            </a:endParaRPr>
          </a:p>
        </p:txBody>
      </p:sp>
      <p:sp>
        <p:nvSpPr>
          <p:cNvPr id="5" name="Llamada ovalada 4"/>
          <p:cNvSpPr/>
          <p:nvPr/>
        </p:nvSpPr>
        <p:spPr>
          <a:xfrm>
            <a:off x="487226" y="4260212"/>
            <a:ext cx="3392715" cy="779026"/>
          </a:xfrm>
          <a:prstGeom prst="wedgeEllipseCallout">
            <a:avLst>
              <a:gd name="adj1" fmla="val -35304"/>
              <a:gd name="adj2" fmla="val 100398"/>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s-ES" sz="3000" dirty="0" smtClean="0">
                <a:solidFill>
                  <a:srgbClr val="000000"/>
                </a:solidFill>
              </a:rPr>
              <a:t>¿Progresión?</a:t>
            </a:r>
            <a:endParaRPr lang="es-ES" sz="3000" dirty="0">
              <a:solidFill>
                <a:srgbClr val="000000"/>
              </a:solidFill>
            </a:endParaRPr>
          </a:p>
        </p:txBody>
      </p:sp>
    </p:spTree>
    <p:extLst>
      <p:ext uri="{BB962C8B-B14F-4D97-AF65-F5344CB8AC3E}">
        <p14:creationId xmlns:p14="http://schemas.microsoft.com/office/powerpoint/2010/main" val="3197278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0023ae8d7071150c872c0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1263650"/>
            <a:ext cx="6350000" cy="4330700"/>
          </a:xfrm>
          <a:prstGeom prst="rect">
            <a:avLst/>
          </a:prstGeom>
        </p:spPr>
      </p:pic>
    </p:spTree>
    <p:extLst>
      <p:ext uri="{BB962C8B-B14F-4D97-AF65-F5344CB8AC3E}">
        <p14:creationId xmlns:p14="http://schemas.microsoft.com/office/powerpoint/2010/main" val="14224472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d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443143"/>
            <a:ext cx="5080000" cy="3810000"/>
          </a:xfrm>
          <a:prstGeom prst="rect">
            <a:avLst/>
          </a:prstGeom>
        </p:spPr>
      </p:pic>
      <p:pic>
        <p:nvPicPr>
          <p:cNvPr id="4" name="Imagen 3"/>
          <p:cNvPicPr>
            <a:picLocks noChangeAspect="1"/>
          </p:cNvPicPr>
          <p:nvPr/>
        </p:nvPicPr>
        <p:blipFill>
          <a:blip r:embed="rId4"/>
          <a:stretch>
            <a:fillRect/>
          </a:stretch>
        </p:blipFill>
        <p:spPr>
          <a:xfrm>
            <a:off x="713015" y="653143"/>
            <a:ext cx="2537931" cy="3600000"/>
          </a:xfrm>
          <a:prstGeom prst="rect">
            <a:avLst/>
          </a:prstGeom>
          <a:ln>
            <a:solidFill>
              <a:schemeClr val="tx1"/>
            </a:solidFill>
          </a:ln>
        </p:spPr>
      </p:pic>
      <p:pic>
        <p:nvPicPr>
          <p:cNvPr id="6" name="Imagen 5"/>
          <p:cNvPicPr>
            <a:picLocks noChangeAspect="1"/>
          </p:cNvPicPr>
          <p:nvPr/>
        </p:nvPicPr>
        <p:blipFill>
          <a:blip r:embed="rId5"/>
          <a:stretch>
            <a:fillRect/>
          </a:stretch>
        </p:blipFill>
        <p:spPr>
          <a:xfrm>
            <a:off x="1828800" y="4133850"/>
            <a:ext cx="6997700" cy="2400300"/>
          </a:xfrm>
          <a:prstGeom prst="rect">
            <a:avLst/>
          </a:prstGeom>
        </p:spPr>
      </p:pic>
    </p:spTree>
    <p:extLst>
      <p:ext uri="{BB962C8B-B14F-4D97-AF65-F5344CB8AC3E}">
        <p14:creationId xmlns:p14="http://schemas.microsoft.com/office/powerpoint/2010/main" val="3838608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40601" y="412421"/>
            <a:ext cx="7262813" cy="923330"/>
          </a:xfrm>
          <a:prstGeom prst="rect">
            <a:avLst/>
          </a:prstGeom>
          <a:noFill/>
        </p:spPr>
        <p:txBody>
          <a:bodyPr wrap="non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Fuentes bibliográficas</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grpSp>
        <p:nvGrpSpPr>
          <p:cNvPr id="4" name="Agrupar 3"/>
          <p:cNvGrpSpPr/>
          <p:nvPr/>
        </p:nvGrpSpPr>
        <p:grpSpPr>
          <a:xfrm>
            <a:off x="815272" y="1651000"/>
            <a:ext cx="7513456" cy="4103999"/>
            <a:chOff x="332015" y="1651000"/>
            <a:chExt cx="7513456" cy="4103999"/>
          </a:xfrm>
        </p:grpSpPr>
        <p:pic>
          <p:nvPicPr>
            <p:cNvPr id="2" name="Imagen 1"/>
            <p:cNvPicPr>
              <a:picLocks noChangeAspect="1"/>
            </p:cNvPicPr>
            <p:nvPr/>
          </p:nvPicPr>
          <p:blipFill>
            <a:blip r:embed="rId3"/>
            <a:stretch>
              <a:fillRect/>
            </a:stretch>
          </p:blipFill>
          <p:spPr>
            <a:xfrm>
              <a:off x="332015" y="1664084"/>
              <a:ext cx="2880000" cy="4077830"/>
            </a:xfrm>
            <a:prstGeom prst="rect">
              <a:avLst/>
            </a:prstGeom>
          </p:spPr>
        </p:pic>
        <p:pic>
          <p:nvPicPr>
            <p:cNvPr id="13" name="Imagen 12"/>
            <p:cNvPicPr>
              <a:picLocks noChangeAspect="1"/>
            </p:cNvPicPr>
            <p:nvPr/>
          </p:nvPicPr>
          <p:blipFill>
            <a:blip r:embed="rId4"/>
            <a:stretch>
              <a:fillRect/>
            </a:stretch>
          </p:blipFill>
          <p:spPr>
            <a:xfrm>
              <a:off x="4931945" y="1651000"/>
              <a:ext cx="2913526" cy="4103999"/>
            </a:xfrm>
            <a:prstGeom prst="rect">
              <a:avLst/>
            </a:prstGeom>
          </p:spPr>
        </p:pic>
      </p:grpSp>
    </p:spTree>
    <p:extLst>
      <p:ext uri="{BB962C8B-B14F-4D97-AF65-F5344CB8AC3E}">
        <p14:creationId xmlns:p14="http://schemas.microsoft.com/office/powerpoint/2010/main" val="14610256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172751" y="412421"/>
            <a:ext cx="4798497" cy="923330"/>
          </a:xfrm>
          <a:prstGeom prst="rect">
            <a:avLst/>
          </a:prstGeom>
          <a:noFill/>
        </p:spPr>
        <p:txBody>
          <a:bodyPr wrap="none" lIns="91440" tIns="45720" rIns="91440" bIns="45720">
            <a:spAutoFit/>
          </a:bodyPr>
          <a:lstStyle/>
          <a:p>
            <a:pPr algn="ctr"/>
            <a:r>
              <a:rPr lang="es-ES_tradnl" sz="5400" b="1" cap="none" spc="0" dirty="0" smtClean="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rPr>
              <a:t>Secuenciación</a:t>
            </a:r>
            <a:endParaRPr lang="es-ES_tradnl" sz="5400" b="1" cap="none" spc="0" dirty="0">
              <a:ln w="12700">
                <a:solidFill>
                  <a:schemeClr val="accent6">
                    <a:lumMod val="60000"/>
                    <a:lumOff val="40000"/>
                  </a:schemeClr>
                </a:solidFill>
                <a:prstDash val="solid"/>
              </a:ln>
              <a:solidFill>
                <a:srgbClr val="FFFFFF"/>
              </a:solidFill>
              <a:effectLst>
                <a:outerShdw blurRad="41275" dist="20320" dir="1800000" algn="tl" rotWithShape="0">
                  <a:srgbClr val="000000">
                    <a:alpha val="40000"/>
                  </a:srgbClr>
                </a:out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2360537625"/>
              </p:ext>
            </p:extLst>
          </p:nvPr>
        </p:nvGraphicFramePr>
        <p:xfrm>
          <a:off x="1476945" y="1582623"/>
          <a:ext cx="917915" cy="2616200"/>
        </p:xfrm>
        <a:graphic>
          <a:graphicData uri="http://schemas.openxmlformats.org/drawingml/2006/table">
            <a:tbl>
              <a:tblPr/>
              <a:tblGrid>
                <a:gridCol w="917915"/>
              </a:tblGrid>
              <a:tr h="203200">
                <a:tc>
                  <a:txBody>
                    <a:bodyPr/>
                    <a:lstStyle/>
                    <a:p>
                      <a:pPr algn="ctr" fontAlgn="ctr"/>
                      <a:r>
                        <a:rPr lang="es-ES" sz="2000" b="1" i="0" u="none" strike="noStrike" dirty="0" smtClean="0">
                          <a:solidFill>
                            <a:srgbClr val="000000"/>
                          </a:solidFill>
                          <a:effectLst/>
                          <a:latin typeface="Cambria"/>
                        </a:rPr>
                        <a:t>Sumar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lgn="ctr" fontAlgn="ctr"/>
                      <a:r>
                        <a:rPr lang="es-ES" sz="2000" b="0" i="0" u="none" strike="noStrike" dirty="0">
                          <a:solidFill>
                            <a:srgbClr val="000000"/>
                          </a:solidFill>
                          <a:effectLst/>
                          <a:latin typeface="Cambria"/>
                        </a:rPr>
                        <a:t>CA1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CO1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IG5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CM3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CA6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IG4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3700">
                <a:tc>
                  <a:txBody>
                    <a:bodyPr/>
                    <a:lstStyle/>
                    <a:p>
                      <a:pPr algn="ctr" fontAlgn="ctr"/>
                      <a:r>
                        <a:rPr lang="es-ES" sz="2000" b="0" i="0" u="none" strike="noStrike" dirty="0">
                          <a:solidFill>
                            <a:srgbClr val="000000"/>
                          </a:solidFill>
                          <a:effectLst/>
                          <a:latin typeface="Cambria"/>
                        </a:rPr>
                        <a:t>CM6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464272972"/>
              </p:ext>
            </p:extLst>
          </p:nvPr>
        </p:nvGraphicFramePr>
        <p:xfrm>
          <a:off x="3140293" y="1582623"/>
          <a:ext cx="874262" cy="4445000"/>
        </p:xfrm>
        <a:graphic>
          <a:graphicData uri="http://schemas.openxmlformats.org/drawingml/2006/table">
            <a:tbl>
              <a:tblPr/>
              <a:tblGrid>
                <a:gridCol w="874262"/>
              </a:tblGrid>
              <a:tr h="0">
                <a:tc>
                  <a:txBody>
                    <a:bodyPr/>
                    <a:lstStyle/>
                    <a:p>
                      <a:pPr algn="ctr" fontAlgn="ctr"/>
                      <a:r>
                        <a:rPr lang="es-ES" sz="2000" b="1" i="0" u="none" strike="noStrike" dirty="0" smtClean="0">
                          <a:solidFill>
                            <a:srgbClr val="000000"/>
                          </a:solidFill>
                          <a:effectLst/>
                          <a:latin typeface="Cambria"/>
                        </a:rPr>
                        <a:t>Restar</a:t>
                      </a:r>
                      <a:endParaRPr lang="es-ES" sz="2000" b="1" i="0" u="none" strike="noStrike" dirty="0">
                        <a:solidFill>
                          <a:srgbClr val="000000"/>
                        </a:solidFill>
                        <a:effectLst/>
                        <a:latin typeface="Cambri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0">
                <a:tc>
                  <a:txBody>
                    <a:bodyPr/>
                    <a:lstStyle/>
                    <a:p>
                      <a:pPr algn="ctr" fontAlgn="ctr"/>
                      <a:r>
                        <a:rPr lang="es-ES" sz="2000" b="0" i="0" u="none" strike="noStrike" dirty="0">
                          <a:solidFill>
                            <a:srgbClr val="000000"/>
                          </a:solidFill>
                          <a:effectLst/>
                          <a:latin typeface="Cambria"/>
                        </a:rPr>
                        <a:t>CA2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IG6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CM4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IG2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CM2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CO2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CA4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CA5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IG1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CM1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CA3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IG3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algn="ctr" fontAlgn="ctr"/>
                      <a:r>
                        <a:rPr lang="es-ES" sz="2000" b="0" i="0" u="none" strike="noStrike" dirty="0">
                          <a:solidFill>
                            <a:srgbClr val="000000"/>
                          </a:solidFill>
                          <a:effectLst/>
                          <a:latin typeface="Cambria"/>
                        </a:rPr>
                        <a:t>CM5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926864949"/>
              </p:ext>
            </p:extLst>
          </p:nvPr>
        </p:nvGraphicFramePr>
        <p:xfrm>
          <a:off x="4759988" y="1582621"/>
          <a:ext cx="1371487" cy="1587500"/>
        </p:xfrm>
        <a:graphic>
          <a:graphicData uri="http://schemas.openxmlformats.org/drawingml/2006/table">
            <a:tbl>
              <a:tblPr/>
              <a:tblGrid>
                <a:gridCol w="1371487"/>
              </a:tblGrid>
              <a:tr h="87934">
                <a:tc>
                  <a:txBody>
                    <a:bodyPr/>
                    <a:lstStyle/>
                    <a:p>
                      <a:pPr algn="ctr" fontAlgn="ctr"/>
                      <a:r>
                        <a:rPr lang="es-ES" sz="2000" b="1" i="0" u="none" strike="noStrike" dirty="0" smtClean="0">
                          <a:solidFill>
                            <a:srgbClr val="000000"/>
                          </a:solidFill>
                          <a:effectLst/>
                          <a:latin typeface="Cambria"/>
                        </a:rPr>
                        <a:t>Multiplicar</a:t>
                      </a:r>
                      <a:endParaRPr lang="es-ES" sz="2000" b="1" i="0" u="none" strike="noStrike" dirty="0">
                        <a:solidFill>
                          <a:srgbClr val="000000"/>
                        </a:solidFill>
                        <a:effectLst/>
                        <a:latin typeface="Cambri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48837">
                <a:tc>
                  <a:txBody>
                    <a:bodyPr/>
                    <a:lstStyle/>
                    <a:p>
                      <a:pPr algn="ctr" fontAlgn="ctr"/>
                      <a:r>
                        <a:rPr lang="es-ES" sz="2000" b="0" i="0" u="none" strike="noStrike" dirty="0">
                          <a:solidFill>
                            <a:srgbClr val="000000"/>
                          </a:solidFill>
                          <a:effectLst/>
                          <a:latin typeface="Cambria"/>
                        </a:rPr>
                        <a:t>IM1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8837">
                <a:tc>
                  <a:txBody>
                    <a:bodyPr/>
                    <a:lstStyle/>
                    <a:p>
                      <a:pPr algn="ctr" fontAlgn="ctr"/>
                      <a:r>
                        <a:rPr lang="es-ES" sz="2000" b="0" i="0" u="none" strike="noStrike" dirty="0">
                          <a:solidFill>
                            <a:srgbClr val="000000"/>
                          </a:solidFill>
                          <a:effectLst/>
                          <a:latin typeface="Cambria"/>
                        </a:rPr>
                        <a:t>EC1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8837">
                <a:tc>
                  <a:txBody>
                    <a:bodyPr/>
                    <a:lstStyle/>
                    <a:p>
                      <a:pPr algn="ctr" fontAlgn="ctr"/>
                      <a:r>
                        <a:rPr lang="es-ES" sz="2000" b="0" i="0" u="none" strike="noStrike" dirty="0">
                          <a:solidFill>
                            <a:srgbClr val="000000"/>
                          </a:solidFill>
                          <a:effectLst/>
                          <a:latin typeface="Cambria"/>
                        </a:rPr>
                        <a:t>ED1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87934">
                <a:tc>
                  <a:txBody>
                    <a:bodyPr/>
                    <a:lstStyle/>
                    <a:p>
                      <a:pPr algn="ctr" fontAlgn="ctr"/>
                      <a:r>
                        <a:rPr lang="es-ES" sz="2000" b="0" i="0" u="none" strike="noStrike" dirty="0">
                          <a:solidFill>
                            <a:srgbClr val="000000"/>
                          </a:solidFill>
                          <a:effectLst/>
                          <a:latin typeface="Cambria"/>
                        </a:rPr>
                        <a:t>PC1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678511893"/>
              </p:ext>
            </p:extLst>
          </p:nvPr>
        </p:nvGraphicFramePr>
        <p:xfrm>
          <a:off x="6876908" y="1582621"/>
          <a:ext cx="914400" cy="2616200"/>
        </p:xfrm>
        <a:graphic>
          <a:graphicData uri="http://schemas.openxmlformats.org/drawingml/2006/table">
            <a:tbl>
              <a:tblPr/>
              <a:tblGrid>
                <a:gridCol w="914400"/>
              </a:tblGrid>
              <a:tr h="327025">
                <a:tc>
                  <a:txBody>
                    <a:bodyPr/>
                    <a:lstStyle/>
                    <a:p>
                      <a:pPr algn="ctr" fontAlgn="ctr"/>
                      <a:r>
                        <a:rPr lang="es-ES" sz="2000" b="1" i="0" u="none" strike="noStrike" dirty="0">
                          <a:solidFill>
                            <a:srgbClr val="000000"/>
                          </a:solidFill>
                          <a:effectLst/>
                          <a:latin typeface="Cambria"/>
                        </a:rPr>
                        <a:t>Dividir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27025">
                <a:tc>
                  <a:txBody>
                    <a:bodyPr/>
                    <a:lstStyle/>
                    <a:p>
                      <a:pPr algn="ctr" fontAlgn="ctr"/>
                      <a:r>
                        <a:rPr lang="es-ES" sz="2000" b="0" i="0" u="none" strike="noStrike" dirty="0">
                          <a:solidFill>
                            <a:schemeClr val="tx1"/>
                          </a:solidFill>
                          <a:effectLst/>
                          <a:latin typeface="Cambria"/>
                        </a:rPr>
                        <a:t>IM2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7025">
                <a:tc>
                  <a:txBody>
                    <a:bodyPr/>
                    <a:lstStyle/>
                    <a:p>
                      <a:pPr algn="ctr" fontAlgn="ctr"/>
                      <a:r>
                        <a:rPr lang="es-ES" sz="2000" b="0" i="0" u="none" strike="noStrike" dirty="0">
                          <a:solidFill>
                            <a:schemeClr val="tx1"/>
                          </a:solidFill>
                          <a:effectLst/>
                          <a:latin typeface="Cambria"/>
                        </a:rPr>
                        <a:t>EC2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7025">
                <a:tc>
                  <a:txBody>
                    <a:bodyPr/>
                    <a:lstStyle/>
                    <a:p>
                      <a:pPr algn="ctr" fontAlgn="ctr"/>
                      <a:r>
                        <a:rPr lang="es-ES" sz="2000" b="0" i="0" u="none" strike="noStrike" dirty="0">
                          <a:solidFill>
                            <a:schemeClr val="tx1"/>
                          </a:solidFill>
                          <a:effectLst/>
                          <a:latin typeface="Cambria"/>
                        </a:rPr>
                        <a:t>IM3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7025">
                <a:tc>
                  <a:txBody>
                    <a:bodyPr/>
                    <a:lstStyle/>
                    <a:p>
                      <a:pPr algn="ctr" fontAlgn="ctr"/>
                      <a:r>
                        <a:rPr lang="es-ES" sz="2000" b="0" i="0" u="none" strike="noStrike" dirty="0">
                          <a:solidFill>
                            <a:schemeClr val="tx1"/>
                          </a:solidFill>
                          <a:effectLst/>
                          <a:latin typeface="Cambria"/>
                        </a:rPr>
                        <a:t>EC3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7025">
                <a:tc>
                  <a:txBody>
                    <a:bodyPr/>
                    <a:lstStyle/>
                    <a:p>
                      <a:pPr algn="ctr" fontAlgn="ctr"/>
                      <a:r>
                        <a:rPr lang="es-ES" sz="2000" b="0" i="0" u="none" strike="noStrike" dirty="0">
                          <a:solidFill>
                            <a:schemeClr val="tx1"/>
                          </a:solidFill>
                          <a:effectLst/>
                          <a:latin typeface="Cambria"/>
                        </a:rPr>
                        <a:t>ED2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7025">
                <a:tc>
                  <a:txBody>
                    <a:bodyPr/>
                    <a:lstStyle/>
                    <a:p>
                      <a:pPr algn="ctr" fontAlgn="ctr"/>
                      <a:r>
                        <a:rPr lang="es-ES" sz="2000" b="0" i="0" u="none" strike="noStrike" dirty="0">
                          <a:solidFill>
                            <a:schemeClr val="tx1"/>
                          </a:solidFill>
                          <a:effectLst/>
                          <a:latin typeface="Cambria"/>
                        </a:rPr>
                        <a:t>ED3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7025">
                <a:tc>
                  <a:txBody>
                    <a:bodyPr/>
                    <a:lstStyle/>
                    <a:p>
                      <a:pPr algn="ctr" fontAlgn="ctr"/>
                      <a:r>
                        <a:rPr lang="es-ES" sz="2000" b="0" i="0" u="none" strike="noStrike" dirty="0">
                          <a:solidFill>
                            <a:schemeClr val="tx1"/>
                          </a:solidFill>
                          <a:effectLst/>
                          <a:latin typeface="Cambria"/>
                        </a:rPr>
                        <a:t>PC2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299103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ció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Revolución.thmx</Template>
  <TotalTime>4595</TotalTime>
  <Words>2769</Words>
  <Application>Microsoft Macintosh PowerPoint</Application>
  <PresentationFormat>Presentación en pantalla (4:3)</PresentationFormat>
  <Paragraphs>1191</Paragraphs>
  <Slides>28</Slides>
  <Notes>28</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Revolución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Mariano Ruano Minguez</dc:creator>
  <cp:lastModifiedBy>Manuel Mariano Ruano Minguez</cp:lastModifiedBy>
  <cp:revision>92</cp:revision>
  <dcterms:created xsi:type="dcterms:W3CDTF">2016-06-25T07:37:00Z</dcterms:created>
  <dcterms:modified xsi:type="dcterms:W3CDTF">2016-06-30T18:54:56Z</dcterms:modified>
</cp:coreProperties>
</file>